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5"/>
  </p:notesMasterIdLst>
  <p:sldIdLst>
    <p:sldId id="256" r:id="rId2"/>
    <p:sldId id="257" r:id="rId3"/>
    <p:sldId id="282" r:id="rId4"/>
    <p:sldId id="258" r:id="rId5"/>
    <p:sldId id="285" r:id="rId6"/>
    <p:sldId id="284" r:id="rId7"/>
    <p:sldId id="260" r:id="rId8"/>
    <p:sldId id="286" r:id="rId9"/>
    <p:sldId id="287" r:id="rId10"/>
    <p:sldId id="264" r:id="rId11"/>
    <p:sldId id="288" r:id="rId12"/>
    <p:sldId id="265" r:id="rId13"/>
    <p:sldId id="289" r:id="rId14"/>
    <p:sldId id="270" r:id="rId15"/>
    <p:sldId id="290" r:id="rId16"/>
    <p:sldId id="272" r:id="rId17"/>
    <p:sldId id="274" r:id="rId18"/>
    <p:sldId id="291" r:id="rId19"/>
    <p:sldId id="292" r:id="rId20"/>
    <p:sldId id="296" r:id="rId21"/>
    <p:sldId id="295" r:id="rId22"/>
    <p:sldId id="294" r:id="rId23"/>
    <p:sldId id="293" r:id="rId24"/>
  </p:sldIdLst>
  <p:sldSz cx="9144000" cy="5143500" type="screen16x9"/>
  <p:notesSz cx="5143500" cy="9144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1414DDC7-CE4B-4022-89E2-DB8BF544B70A}">
          <p14:sldIdLst>
            <p14:sldId id="256"/>
            <p14:sldId id="257"/>
            <p14:sldId id="282"/>
            <p14:sldId id="258"/>
            <p14:sldId id="285"/>
            <p14:sldId id="284"/>
            <p14:sldId id="260"/>
            <p14:sldId id="286"/>
            <p14:sldId id="287"/>
            <p14:sldId id="264"/>
            <p14:sldId id="288"/>
            <p14:sldId id="265"/>
            <p14:sldId id="289"/>
            <p14:sldId id="270"/>
            <p14:sldId id="290"/>
            <p14:sldId id="272"/>
            <p14:sldId id="274"/>
            <p14:sldId id="291"/>
            <p14:sldId id="292"/>
            <p14:sldId id="296"/>
            <p14:sldId id="295"/>
            <p14:sldId id="294"/>
            <p14:sldId id="293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50" d="100"/>
          <a:sy n="150" d="100"/>
        </p:scale>
        <p:origin x="483" y="5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5354042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Welcome. Set the frame: in the next 3 hours you will not become a Power BI expert — but you will leave with a working mental model and a dashboard you built yourself. Point at the dashboard preview: this is exactly what we will build together after tea.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EA194E-78CE-7F62-B258-B167C802B79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8C0C915-0C97-33D5-CA7D-8B87F685C74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1D28A91-22D3-64C6-C8E9-527FEB1469B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Reassure the room: Power BI is not a replacement for Excel, it is Excel's analytics engines with a visualization layer on top. Anyone who has used PivotTables already understands 70% of the concept.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D2C256A-C5A8-EEAF-DA46-75447698356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09713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Sell Applied Steps hard to this audience: it is a self-documenting audit trail of every transformation — reviewable, repeatable, reversible. Contrast with Excel where cleaning steps are invisible once done. This screenshot is our own Sales table with 999+ rows.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199B7D4-C450-DBC1-CD53-04D595BA633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53DB997-1043-8B6E-6C05-16B85BD5580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AC119E0-40A1-539A-5554-7C12DB73F9B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Reassure the room: Power BI is not a replacement for Excel, it is Excel's analytics engines with a visualization layer on top. Anyone who has used PivotTables already understands 70% of the concept.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2AE550E-CCC8-CC9F-9BE8-930054258733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671437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This screenshot IS the model we build after tea. Point at 1 and * markers: one-to-many cardinality. Filter flow in one sentence: filters travel from the 1 side to the many side — from masters down to transactions — never upstream. Tip from the reference material: keep lookup tables above fact tables as a visual reminder.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6EBB964-E127-4E72-43B4-DE65A1ED00D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A108304-BCE0-E06A-1EE9-58536B81995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55363C7-A0A4-157A-EA7B-ACCD5E13215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Reassure the room: Power BI is not a replacement for Excel, it is Excel's analytics engines with a visualization layer on top. Anyone who has used PivotTables already understands 70% of the concept.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F128B01-36CA-F042-FFA7-E44BFB8B30C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173994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The single most common beginner mistake is doing aggregation in a calculated column. Give the PivotTable parallel: a measure is like a calculated field in a PivotTable — it responds to whatever filters surround it.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Awareness only — do not deep-dive. Highlight the two yellow cards: CALCULATE modifies filter context and unlocks nearly everything advanced; Time Intelligence handles YTD and YoY, including the Indian April–March fiscal year via our Calendar table. Point them to the DAX Reference Guide handout.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F630A8A-7D2F-568A-AFD4-9BD6AA86E04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0574498-F12E-0067-FC2C-6DB44891BEB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488291D-C8A9-A0C1-98C1-6F2DF195786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Reassure the room: Power BI is not a replacement for Excel, it is Excel's analytics engines with a visualization layer on top. Anyone who has used PivotTables already understands 70% of the concept.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9DD6174-4AB9-3896-D905-C765C3AAD02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013334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C629088-BB14-5F92-36C8-1FF8DACB671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6E25D0D-C4E6-56AB-3A89-5C303E6EDA7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254B15C-0C0D-470B-5513-EBCE81544FA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In the practical, the practice dataset has deliberate data quality issues — wrong types, stray spaces, duplicates — so participants get to use most of these. Right-click on a column header exposes the most common tools.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ABFEEAE-57B9-3F03-D20C-AABA3DD6BE7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64834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CA0D197-6854-BE7A-59E4-3B3CFFE4416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ED27901-70CC-0368-6021-5C6B8F24138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2706B74-3A86-BEDF-7C65-9287E322AE3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In the practical, the practice dataset has deliberate data quality issues — wrong types, stray spaces, duplicates — so participants get to use most of these. Right-click on a column header exposes the most common tools.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05F92D6-77B6-CB43-A3C8-DEC15AAC433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102541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Walk the two halves. Emphasise: theory exists only to make the hands-on part make sense. Tea break sits between the two blocks — the dashboard reveal comes just before tea as the hook.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10A03E8-A2A4-2B2A-1FA2-A32B2CB371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163376D-0121-A0CA-8871-E283381A9BD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4ADE6C2-03D1-EE97-487C-1EEDD508933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In the practical, the practice dataset has deliberate data quality issues — wrong types, stray spaces, duplicates — so participants get to use most of these. Right-click on a column header exposes the most common tools.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4FB5AC4-76E0-855A-810F-D7C02EE79B9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914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E0328A7-2DCB-4364-C447-20B0F93D6C3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D0F4C58-CDF7-0AF7-0B11-FFAAAD5D675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A721B59-A55C-BDDA-B9AA-3734ACDE609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In the practical, the practice dataset has deliberate data quality issues — wrong types, stray spaces, duplicates — so participants get to use most of these. Right-click on a column header exposes the most common tools.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E9D5101-3397-6992-19E4-E2BA341E5A9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375600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649E1AE-D07C-3DED-7A27-D0F24C5A17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613CD9B-2EF0-B352-1263-A7F08B4141E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B71D050-D1DA-04B9-52E7-EDB76C05DDB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In the practical, the practice dataset has deliberate data quality issues — wrong types, stray spaces, duplicates — so participants get to use most of these. Right-click on a column header exposes the most common tools.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9244644-2296-A639-39F3-738D30ABCDCE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481690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Keep this simple: Desktop is the free authoring tool, Service is the cloud for sharing, Mobile is consumption. Today's session lives entirely in Desktop. Mention Desktop is Windows-only.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5FCFB00-41AD-0C26-84A2-4B2F143C910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A9F9792-BB86-1B46-FABA-0A56A263F8D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3D54DD3-A50A-EE4A-0006-D3C07E4A3D4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Keep this simple: Desktop is the free authoring tool, Service is the cloud for sharing, Mobile is consumption. Today's session lives entirely in Desktop. Mention Desktop is Windows-only.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AE6B948-E15B-35E6-24E3-6772CEA552D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39948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9718219-B0F9-73F7-CB22-FFDCB23C893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DC679E6-66A0-1C85-6684-877261A6E94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B13341E-8513-D2A5-981B-1E0564FC430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Keep this simple: Desktop is the free authoring tool, Service is the cloud for sharing, Mobile is consumption. Today's session lives entirely in Desktop. Mention Desktop is Windows-only.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E371F81-8AEA-B984-0205-85F599DC491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130699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Reassure the room: Power BI is not a replacement for Excel, it is Excel's analytics engines with a visualization layer on top. Anyone who has used PivotTables already understands 70% of the concept.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8D2946-6EC0-7E23-D433-EFC6E2E3A4A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D7D8221-AA23-278A-5F33-56641B23EA1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9FA52B3-0824-76F2-8376-B169E7B1752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Reassure the room: Power BI is not a replacement for Excel, it is Excel's analytics engines with a visualization layer on top. Anyone who has used PivotTables already understands 70% of the concept.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19327BF-D8D9-8EC2-9CBF-AC31054FA58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988127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5AAF0F3-6DAA-5F79-4655-68D9CC47DDC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8D322E5-AB87-B559-3D53-8D1642E2D04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8F7822C-F098-D233-0155-2081981C992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Reassure the room: Power BI is not a replacement for Excel, it is Excel's analytics engines with a visualization layer on top. Anyone who has used PivotTables already understands 70% of the concept.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6539F81-1B54-38BE-D4F6-F28C0F03D9F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262262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Live demo cue: open Get Data, scroll the connector list, then pick Excel workbook — the same source we use in the practical. Mention Import vs DirectQuery in one line only: Import = snapshot in memory (our default); DirectQuery = live to the database (out of scope today).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377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891" indent="-342891" algn="l" defTabSz="914377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32" indent="-285744" algn="l" defTabSz="914377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1" indent="-228594" algn="l" defTabSz="914377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22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image" Target="../media/image23.png"/><Relationship Id="rId7" Type="http://schemas.openxmlformats.org/officeDocument/2006/relationships/image" Target="../media/image2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5.png"/><Relationship Id="rId11" Type="http://schemas.openxmlformats.org/officeDocument/2006/relationships/image" Target="../media/image2.png"/><Relationship Id="rId5" Type="http://schemas.openxmlformats.org/officeDocument/2006/relationships/image" Target="../media/image24.png"/><Relationship Id="rId10" Type="http://schemas.openxmlformats.org/officeDocument/2006/relationships/image" Target="../media/image5.png"/><Relationship Id="rId4" Type="http://schemas.openxmlformats.org/officeDocument/2006/relationships/image" Target="../media/image15.png"/><Relationship Id="rId9" Type="http://schemas.openxmlformats.org/officeDocument/2006/relationships/image" Target="../media/image2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7" Type="http://schemas.openxmlformats.org/officeDocument/2006/relationships/image" Target="../media/image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2.png"/><Relationship Id="rId5" Type="http://schemas.openxmlformats.org/officeDocument/2006/relationships/image" Target="../media/image25.png"/><Relationship Id="rId4" Type="http://schemas.openxmlformats.org/officeDocument/2006/relationships/image" Target="../media/image3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3" Type="http://schemas.openxmlformats.org/officeDocument/2006/relationships/image" Target="../media/image34.png"/><Relationship Id="rId7" Type="http://schemas.openxmlformats.org/officeDocument/2006/relationships/image" Target="../media/image37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6.png"/><Relationship Id="rId5" Type="http://schemas.openxmlformats.org/officeDocument/2006/relationships/image" Target="../media/image3.png"/><Relationship Id="rId10" Type="http://schemas.openxmlformats.org/officeDocument/2006/relationships/image" Target="../media/image2.png"/><Relationship Id="rId4" Type="http://schemas.openxmlformats.org/officeDocument/2006/relationships/image" Target="../media/image35.png"/><Relationship Id="rId9" Type="http://schemas.openxmlformats.org/officeDocument/2006/relationships/image" Target="../media/image3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png"/><Relationship Id="rId3" Type="http://schemas.openxmlformats.org/officeDocument/2006/relationships/image" Target="../media/image40.png"/><Relationship Id="rId7" Type="http://schemas.openxmlformats.org/officeDocument/2006/relationships/image" Target="../media/image37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11" Type="http://schemas.openxmlformats.org/officeDocument/2006/relationships/image" Target="../media/image2.png"/><Relationship Id="rId5" Type="http://schemas.openxmlformats.org/officeDocument/2006/relationships/image" Target="../media/image41.png"/><Relationship Id="rId10" Type="http://schemas.openxmlformats.org/officeDocument/2006/relationships/image" Target="../media/image44.png"/><Relationship Id="rId4" Type="http://schemas.openxmlformats.org/officeDocument/2006/relationships/image" Target="../media/image30.png"/><Relationship Id="rId9" Type="http://schemas.openxmlformats.org/officeDocument/2006/relationships/image" Target="../media/image43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image" Target="../media/image45.png"/><Relationship Id="rId7" Type="http://schemas.openxmlformats.org/officeDocument/2006/relationships/image" Target="../media/image49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8.png"/><Relationship Id="rId5" Type="http://schemas.openxmlformats.org/officeDocument/2006/relationships/image" Target="../media/image47.png"/><Relationship Id="rId4" Type="http://schemas.openxmlformats.org/officeDocument/2006/relationships/image" Target="../media/image4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52.png"/><Relationship Id="rId4" Type="http://schemas.openxmlformats.org/officeDocument/2006/relationships/image" Target="../media/image5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5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4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11" Type="http://schemas.openxmlformats.org/officeDocument/2006/relationships/image" Target="../media/image2.png"/><Relationship Id="rId5" Type="http://schemas.openxmlformats.org/officeDocument/2006/relationships/image" Target="../media/image3.png"/><Relationship Id="rId10" Type="http://schemas.openxmlformats.org/officeDocument/2006/relationships/image" Target="../media/image10.png"/><Relationship Id="rId4" Type="http://schemas.openxmlformats.org/officeDocument/2006/relationships/image" Target="../media/image5.png"/><Relationship Id="rId9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7.png"/><Relationship Id="rId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10" Type="http://schemas.openxmlformats.org/officeDocument/2006/relationships/image" Target="../media/image2.png"/><Relationship Id="rId4" Type="http://schemas.openxmlformats.org/officeDocument/2006/relationships/image" Target="../media/image15.png"/><Relationship Id="rId9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25242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2"/>
          <p:cNvSpPr/>
          <p:nvPr/>
        </p:nvSpPr>
        <p:spPr>
          <a:xfrm>
            <a:off x="502921" y="1700391"/>
            <a:ext cx="3156257" cy="1044467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40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Power BI</a:t>
            </a:r>
            <a:endParaRPr lang="en-US" sz="4000" dirty="0"/>
          </a:p>
        </p:txBody>
      </p:sp>
      <p:sp>
        <p:nvSpPr>
          <p:cNvPr id="6" name="Text 3"/>
          <p:cNvSpPr/>
          <p:nvPr/>
        </p:nvSpPr>
        <p:spPr>
          <a:xfrm>
            <a:off x="311370" y="2627325"/>
            <a:ext cx="4400156" cy="50938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1600" i="1" dirty="0">
                <a:solidFill>
                  <a:srgbClr val="D8D6D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Transforming Raw Business Data into Actionable Insights</a:t>
            </a:r>
            <a:endParaRPr lang="en-US" sz="1600" dirty="0"/>
          </a:p>
        </p:txBody>
      </p:sp>
      <p:sp>
        <p:nvSpPr>
          <p:cNvPr id="8" name="Text 5"/>
          <p:cNvSpPr/>
          <p:nvPr/>
        </p:nvSpPr>
        <p:spPr>
          <a:xfrm>
            <a:off x="548640" y="3886201"/>
            <a:ext cx="214884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/>
            <a:r>
              <a:rPr lang="en-US" sz="1300" b="1" dirty="0">
                <a:solidFill>
                  <a:srgbClr val="25242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3-Hour CPE Session</a:t>
            </a:r>
            <a:endParaRPr lang="en-US" sz="1300" dirty="0"/>
          </a:p>
        </p:txBody>
      </p:sp>
      <p:sp>
        <p:nvSpPr>
          <p:cNvPr id="10" name="Text 7"/>
          <p:cNvSpPr/>
          <p:nvPr/>
        </p:nvSpPr>
        <p:spPr>
          <a:xfrm>
            <a:off x="502920" y="4828033"/>
            <a:ext cx="548640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900" b="1" dirty="0">
                <a:solidFill>
                  <a:srgbClr val="F2C81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Ritvich Consulting LLP</a:t>
            </a:r>
            <a:r>
              <a:rPr lang="en-US" sz="900" dirty="0">
                <a:solidFill>
                  <a:srgbClr val="BFBDB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  |   Power BI</a:t>
            </a:r>
            <a:endParaRPr lang="en-US" sz="900" dirty="0"/>
          </a:p>
        </p:txBody>
      </p:sp>
      <p:sp>
        <p:nvSpPr>
          <p:cNvPr id="11" name="Text 8"/>
          <p:cNvSpPr/>
          <p:nvPr/>
        </p:nvSpPr>
        <p:spPr>
          <a:xfrm>
            <a:off x="8503920" y="4828033"/>
            <a:ext cx="32004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/>
            <a:r>
              <a:rPr lang="en-US" sz="900" dirty="0">
                <a:solidFill>
                  <a:srgbClr val="BFBDB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</a:t>
            </a:r>
            <a:endParaRPr lang="en-US" sz="900" dirty="0"/>
          </a:p>
        </p:txBody>
      </p:sp>
      <p:pic>
        <p:nvPicPr>
          <p:cNvPr id="17" name="Image 0" descr="preencoded.png">
            <a:extLst>
              <a:ext uri="{FF2B5EF4-FFF2-40B4-BE49-F238E27FC236}">
                <a16:creationId xmlns:a16="http://schemas.microsoft.com/office/drawing/2014/main" id="{9EF9A11E-E4FC-F021-E633-11823E245CE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57787" y="0"/>
            <a:ext cx="3938588" cy="51435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1"/>
          <p:cNvSpPr/>
          <p:nvPr/>
        </p:nvSpPr>
        <p:spPr>
          <a:xfrm>
            <a:off x="502920" y="502921"/>
            <a:ext cx="8229600" cy="5943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3000" b="1" dirty="0">
                <a:solidFill>
                  <a:srgbClr val="2B2A2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Data Sources — Connect to Almost Anything</a:t>
            </a:r>
            <a:endParaRPr lang="en-US" sz="3000" dirty="0"/>
          </a:p>
        </p:txBody>
      </p:sp>
      <p:sp>
        <p:nvSpPr>
          <p:cNvPr id="4" name="Text 2"/>
          <p:cNvSpPr/>
          <p:nvPr/>
        </p:nvSpPr>
        <p:spPr>
          <a:xfrm>
            <a:off x="502920" y="1417321"/>
            <a:ext cx="5120640" cy="21945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spcAft>
                <a:spcPts val="1000"/>
              </a:spcAft>
            </a:pPr>
            <a:r>
              <a:rPr lang="en-US" sz="1351" dirty="0">
                <a:solidFill>
                  <a:srgbClr val="2B2A2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Power BI connects to virtually any source through pre-built connectors:</a:t>
            </a:r>
            <a:endParaRPr lang="en-US" sz="1351" dirty="0"/>
          </a:p>
          <a:p>
            <a:pPr marL="177796" indent="-177796">
              <a:spcAft>
                <a:spcPts val="700"/>
              </a:spcAft>
              <a:buSzPct val="100000"/>
              <a:buChar char="•"/>
            </a:pPr>
            <a:r>
              <a:rPr lang="en-US" sz="1251" dirty="0">
                <a:solidFill>
                  <a:srgbClr val="2B2A2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Flat files &amp; folders — Excel, CSV, text (today's session)</a:t>
            </a:r>
            <a:endParaRPr lang="en-US" sz="1351" dirty="0"/>
          </a:p>
          <a:p>
            <a:pPr marL="177796" indent="-177796">
              <a:spcAft>
                <a:spcPts val="700"/>
              </a:spcAft>
              <a:buSzPct val="100000"/>
              <a:buChar char="•"/>
            </a:pPr>
            <a:r>
              <a:rPr lang="en-US" sz="1251" dirty="0">
                <a:solidFill>
                  <a:srgbClr val="2B2A2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Databases — SQL Server, Access, Oracle and more</a:t>
            </a:r>
            <a:endParaRPr lang="en-US" sz="1351" dirty="0"/>
          </a:p>
          <a:p>
            <a:pPr marL="177796" indent="-177796">
              <a:spcAft>
                <a:spcPts val="700"/>
              </a:spcAft>
              <a:buSzPct val="100000"/>
              <a:buChar char="•"/>
            </a:pPr>
            <a:r>
              <a:rPr lang="en-US" sz="1251" dirty="0">
                <a:solidFill>
                  <a:srgbClr val="2B2A2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Cloud &amp; online services — SharePoint, Dataverse, Google Analytics, Salesforce</a:t>
            </a:r>
            <a:endParaRPr lang="en-US" sz="1351" dirty="0"/>
          </a:p>
          <a:p>
            <a:pPr marL="177796" indent="-177796">
              <a:spcAft>
                <a:spcPts val="1200"/>
              </a:spcAft>
              <a:buSzPct val="100000"/>
              <a:buChar char="•"/>
            </a:pPr>
            <a:r>
              <a:rPr lang="en-US" sz="1251" dirty="0">
                <a:solidFill>
                  <a:srgbClr val="2B2A2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Web pages, OData feeds and blank queries for advanced scenarios</a:t>
            </a:r>
            <a:endParaRPr lang="en-US" sz="1351" dirty="0"/>
          </a:p>
        </p:txBody>
      </p:sp>
      <p:sp>
        <p:nvSpPr>
          <p:cNvPr id="5" name="Shape 3"/>
          <p:cNvSpPr/>
          <p:nvPr/>
        </p:nvSpPr>
        <p:spPr>
          <a:xfrm>
            <a:off x="502920" y="3703321"/>
            <a:ext cx="5120640" cy="914400"/>
          </a:xfrm>
          <a:prstGeom prst="roundRect">
            <a:avLst>
              <a:gd name="adj" fmla="val 7000"/>
            </a:avLst>
          </a:prstGeom>
          <a:solidFill>
            <a:srgbClr val="FDF6DC"/>
          </a:solidFill>
          <a:ln/>
        </p:spPr>
        <p:txBody>
          <a:bodyPr/>
          <a:lstStyle/>
          <a:p>
            <a:endParaRPr lang="en-US"/>
          </a:p>
        </p:txBody>
      </p:sp>
      <p:pic>
        <p:nvPicPr>
          <p:cNvPr id="6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5800" y="4023361"/>
            <a:ext cx="265176" cy="265176"/>
          </a:xfrm>
          <a:prstGeom prst="rect">
            <a:avLst/>
          </a:prstGeom>
        </p:spPr>
      </p:pic>
      <p:sp>
        <p:nvSpPr>
          <p:cNvPr id="7" name="Text 4"/>
          <p:cNvSpPr/>
          <p:nvPr/>
        </p:nvSpPr>
        <p:spPr>
          <a:xfrm>
            <a:off x="1051560" y="3767329"/>
            <a:ext cx="4480560" cy="8046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1100" dirty="0">
                <a:solidFill>
                  <a:srgbClr val="2B2A2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In practice for CAs: most engagements start from Excel workbooks, CSV exports from Tally / ERP, or SQL databases. Import mode (the default) stores a compressed copy in memory — fast and simple.</a:t>
            </a:r>
            <a:endParaRPr lang="en-US" sz="1100" dirty="0"/>
          </a:p>
        </p:txBody>
      </p:sp>
      <p:sp>
        <p:nvSpPr>
          <p:cNvPr id="8" name="Shape 5"/>
          <p:cNvSpPr/>
          <p:nvPr/>
        </p:nvSpPr>
        <p:spPr>
          <a:xfrm>
            <a:off x="6172200" y="1325881"/>
            <a:ext cx="1789243" cy="3273552"/>
          </a:xfrm>
          <a:prstGeom prst="roundRect">
            <a:avLst>
              <a:gd name="adj" fmla="val 2555"/>
            </a:avLst>
          </a:prstGeom>
          <a:solidFill>
            <a:srgbClr val="FFFFFF"/>
          </a:solidFill>
          <a:ln w="12700">
            <a:solidFill>
              <a:srgbClr val="D2D0CE"/>
            </a:solidFill>
            <a:prstDash val="solid"/>
          </a:ln>
          <a:effectLst>
            <a:outerShdw blurRad="101600" dist="25400" dir="2700000" algn="bl" rotWithShape="0">
              <a:srgbClr val="000000">
                <a:alpha val="18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pic>
        <p:nvPicPr>
          <p:cNvPr id="9" name="Image 1" descr="assets/getdata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45352" y="1399033"/>
            <a:ext cx="1642939" cy="3127248"/>
          </a:xfrm>
          <a:prstGeom prst="rect">
            <a:avLst/>
          </a:prstGeom>
        </p:spPr>
      </p:pic>
      <p:sp>
        <p:nvSpPr>
          <p:cNvPr id="10" name="Text 6"/>
          <p:cNvSpPr/>
          <p:nvPr/>
        </p:nvSpPr>
        <p:spPr>
          <a:xfrm>
            <a:off x="5897880" y="4681729"/>
            <a:ext cx="237744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951" i="1" dirty="0">
                <a:solidFill>
                  <a:srgbClr val="605E5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Get Data menu in Power BI Desktop</a:t>
            </a:r>
            <a:endParaRPr lang="en-US" sz="951" dirty="0"/>
          </a:p>
        </p:txBody>
      </p:sp>
      <p:sp>
        <p:nvSpPr>
          <p:cNvPr id="12" name="Text 8"/>
          <p:cNvSpPr/>
          <p:nvPr/>
        </p:nvSpPr>
        <p:spPr>
          <a:xfrm>
            <a:off x="8503920" y="4828033"/>
            <a:ext cx="32004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/>
            <a:r>
              <a:rPr lang="en-US" sz="900" dirty="0">
                <a:solidFill>
                  <a:srgbClr val="605E5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9</a:t>
            </a:r>
            <a:endParaRPr lang="en-US" sz="900" dirty="0"/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995C9245-9D3A-CDEE-3146-2856E23B1A4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80377" y="4594897"/>
            <a:ext cx="361667" cy="356544"/>
          </a:xfrm>
          <a:prstGeom prst="rect">
            <a:avLst/>
          </a:prstGeom>
        </p:spPr>
      </p:pic>
      <p:sp>
        <p:nvSpPr>
          <p:cNvPr id="20" name="Rectangle: Rounded Corners 5">
            <a:extLst>
              <a:ext uri="{FF2B5EF4-FFF2-40B4-BE49-F238E27FC236}">
                <a16:creationId xmlns:a16="http://schemas.microsoft.com/office/drawing/2014/main" id="{ECED61CC-645E-6828-7432-ADBBB5579FE6}"/>
              </a:ext>
            </a:extLst>
          </p:cNvPr>
          <p:cNvSpPr/>
          <p:nvPr/>
        </p:nvSpPr>
        <p:spPr>
          <a:xfrm>
            <a:off x="572565" y="4733149"/>
            <a:ext cx="1153761" cy="228600"/>
          </a:xfrm>
          <a:prstGeom prst="round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IN" b="1" dirty="0"/>
              <a:t>By Rit</a:t>
            </a:r>
            <a:r>
              <a:rPr lang="en-IN" b="1" dirty="0">
                <a:solidFill>
                  <a:srgbClr val="92D050"/>
                </a:solidFill>
              </a:rPr>
              <a:t>vich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109B9AF-C987-49F4-B0D1-E624BB45158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1">
            <a:extLst>
              <a:ext uri="{FF2B5EF4-FFF2-40B4-BE49-F238E27FC236}">
                <a16:creationId xmlns:a16="http://schemas.microsoft.com/office/drawing/2014/main" id="{E4E022A8-6ED7-D507-33BB-A3AFCCF14033}"/>
              </a:ext>
            </a:extLst>
          </p:cNvPr>
          <p:cNvSpPr/>
          <p:nvPr/>
        </p:nvSpPr>
        <p:spPr>
          <a:xfrm>
            <a:off x="502920" y="342087"/>
            <a:ext cx="8138160" cy="5943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2800" b="1" dirty="0">
                <a:solidFill>
                  <a:srgbClr val="252423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Step 1 — Power Query (ETL)</a:t>
            </a:r>
            <a:endParaRPr lang="en-US" sz="2800" dirty="0"/>
          </a:p>
        </p:txBody>
      </p:sp>
      <p:sp>
        <p:nvSpPr>
          <p:cNvPr id="6" name="Shape 2">
            <a:extLst>
              <a:ext uri="{FF2B5EF4-FFF2-40B4-BE49-F238E27FC236}">
                <a16:creationId xmlns:a16="http://schemas.microsoft.com/office/drawing/2014/main" id="{FC7A4188-9ACF-5476-7897-453B6C2A843E}"/>
              </a:ext>
            </a:extLst>
          </p:cNvPr>
          <p:cNvSpPr/>
          <p:nvPr/>
        </p:nvSpPr>
        <p:spPr>
          <a:xfrm>
            <a:off x="6995160" y="195783"/>
            <a:ext cx="1645920" cy="658368"/>
          </a:xfrm>
          <a:prstGeom prst="roundRect">
            <a:avLst>
              <a:gd name="adj" fmla="val 9722"/>
            </a:avLst>
          </a:prstGeom>
          <a:solidFill>
            <a:srgbClr val="252423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9" name="Text 3">
            <a:extLst>
              <a:ext uri="{FF2B5EF4-FFF2-40B4-BE49-F238E27FC236}">
                <a16:creationId xmlns:a16="http://schemas.microsoft.com/office/drawing/2014/main" id="{955B5FF1-29A7-FE86-5089-193F734B4886}"/>
              </a:ext>
            </a:extLst>
          </p:cNvPr>
          <p:cNvSpPr/>
          <p:nvPr/>
        </p:nvSpPr>
        <p:spPr>
          <a:xfrm>
            <a:off x="6995160" y="195783"/>
            <a:ext cx="1645920" cy="6583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/>
            <a:r>
              <a:rPr lang="en-US" sz="1000" b="1" kern="0" spc="200" dirty="0">
                <a:solidFill>
                  <a:srgbClr val="F2C81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STEP 1</a:t>
            </a:r>
            <a:endParaRPr lang="en-US" sz="1000" dirty="0"/>
          </a:p>
          <a:p>
            <a:pPr algn="ctr"/>
            <a:r>
              <a:rPr lang="en-US" sz="12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Power Query</a:t>
            </a:r>
            <a:endParaRPr lang="en-US" sz="1000" dirty="0"/>
          </a:p>
        </p:txBody>
      </p:sp>
      <p:sp>
        <p:nvSpPr>
          <p:cNvPr id="12" name="Shape 4">
            <a:extLst>
              <a:ext uri="{FF2B5EF4-FFF2-40B4-BE49-F238E27FC236}">
                <a16:creationId xmlns:a16="http://schemas.microsoft.com/office/drawing/2014/main" id="{DE8142A5-A613-D0FA-3BEE-23DC296FE3A3}"/>
              </a:ext>
            </a:extLst>
          </p:cNvPr>
          <p:cNvSpPr/>
          <p:nvPr/>
        </p:nvSpPr>
        <p:spPr>
          <a:xfrm>
            <a:off x="502920" y="1183335"/>
            <a:ext cx="8138160" cy="685800"/>
          </a:xfrm>
          <a:prstGeom prst="roundRect">
            <a:avLst>
              <a:gd name="adj" fmla="val 9333"/>
            </a:avLst>
          </a:prstGeom>
          <a:solidFill>
            <a:srgbClr val="FBF3D5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16" name="Shape 5">
            <a:extLst>
              <a:ext uri="{FF2B5EF4-FFF2-40B4-BE49-F238E27FC236}">
                <a16:creationId xmlns:a16="http://schemas.microsoft.com/office/drawing/2014/main" id="{9A00A9DB-029D-54FE-1D9E-1B8BE4452067}"/>
              </a:ext>
            </a:extLst>
          </p:cNvPr>
          <p:cNvSpPr/>
          <p:nvPr/>
        </p:nvSpPr>
        <p:spPr>
          <a:xfrm>
            <a:off x="777240" y="1320495"/>
            <a:ext cx="411480" cy="411480"/>
          </a:xfrm>
          <a:prstGeom prst="ellipse">
            <a:avLst/>
          </a:prstGeom>
          <a:solidFill>
            <a:srgbClr val="252423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20" name="Text 6">
            <a:extLst>
              <a:ext uri="{FF2B5EF4-FFF2-40B4-BE49-F238E27FC236}">
                <a16:creationId xmlns:a16="http://schemas.microsoft.com/office/drawing/2014/main" id="{59F168D8-968B-6129-5839-D629C67E2669}"/>
              </a:ext>
            </a:extLst>
          </p:cNvPr>
          <p:cNvSpPr/>
          <p:nvPr/>
        </p:nvSpPr>
        <p:spPr>
          <a:xfrm>
            <a:off x="777240" y="1320495"/>
            <a:ext cx="41148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600" b="1" dirty="0">
                <a:solidFill>
                  <a:srgbClr val="F2C811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E</a:t>
            </a:r>
            <a:endParaRPr lang="en-US" sz="1600" dirty="0"/>
          </a:p>
        </p:txBody>
      </p:sp>
      <p:sp>
        <p:nvSpPr>
          <p:cNvPr id="24" name="Text 7">
            <a:extLst>
              <a:ext uri="{FF2B5EF4-FFF2-40B4-BE49-F238E27FC236}">
                <a16:creationId xmlns:a16="http://schemas.microsoft.com/office/drawing/2014/main" id="{9AFCF73E-F3C1-665C-E06D-04F13AD4768E}"/>
              </a:ext>
            </a:extLst>
          </p:cNvPr>
          <p:cNvSpPr/>
          <p:nvPr/>
        </p:nvSpPr>
        <p:spPr>
          <a:xfrm>
            <a:off x="1280160" y="1320495"/>
            <a:ext cx="210312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1300" b="1" dirty="0">
                <a:solidFill>
                  <a:srgbClr val="25242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Extract  </a:t>
            </a:r>
            <a:r>
              <a:rPr lang="en-US" sz="1100" dirty="0">
                <a:solidFill>
                  <a:srgbClr val="605E5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— pull data in</a:t>
            </a:r>
            <a:endParaRPr lang="en-US" sz="1300" dirty="0"/>
          </a:p>
        </p:txBody>
      </p:sp>
      <p:sp>
        <p:nvSpPr>
          <p:cNvPr id="28" name="Shape 8">
            <a:extLst>
              <a:ext uri="{FF2B5EF4-FFF2-40B4-BE49-F238E27FC236}">
                <a16:creationId xmlns:a16="http://schemas.microsoft.com/office/drawing/2014/main" id="{CA238089-C4AF-8A17-4E01-CA5D90BD9EC8}"/>
              </a:ext>
            </a:extLst>
          </p:cNvPr>
          <p:cNvSpPr/>
          <p:nvPr/>
        </p:nvSpPr>
        <p:spPr>
          <a:xfrm>
            <a:off x="3474720" y="1320495"/>
            <a:ext cx="411480" cy="411480"/>
          </a:xfrm>
          <a:prstGeom prst="ellipse">
            <a:avLst/>
          </a:prstGeom>
          <a:solidFill>
            <a:srgbClr val="252423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32" name="Text 9">
            <a:extLst>
              <a:ext uri="{FF2B5EF4-FFF2-40B4-BE49-F238E27FC236}">
                <a16:creationId xmlns:a16="http://schemas.microsoft.com/office/drawing/2014/main" id="{373423BB-F1F0-5613-F35B-55827268829A}"/>
              </a:ext>
            </a:extLst>
          </p:cNvPr>
          <p:cNvSpPr/>
          <p:nvPr/>
        </p:nvSpPr>
        <p:spPr>
          <a:xfrm>
            <a:off x="3474720" y="1320495"/>
            <a:ext cx="41148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600" b="1" dirty="0">
                <a:solidFill>
                  <a:srgbClr val="F2C811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T</a:t>
            </a:r>
            <a:endParaRPr lang="en-US" sz="1600" dirty="0"/>
          </a:p>
        </p:txBody>
      </p:sp>
      <p:sp>
        <p:nvSpPr>
          <p:cNvPr id="36" name="Text 10">
            <a:extLst>
              <a:ext uri="{FF2B5EF4-FFF2-40B4-BE49-F238E27FC236}">
                <a16:creationId xmlns:a16="http://schemas.microsoft.com/office/drawing/2014/main" id="{E7B74F89-D926-E375-A6F9-879C6B2F3907}"/>
              </a:ext>
            </a:extLst>
          </p:cNvPr>
          <p:cNvSpPr/>
          <p:nvPr/>
        </p:nvSpPr>
        <p:spPr>
          <a:xfrm>
            <a:off x="3977640" y="1320495"/>
            <a:ext cx="210312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1300" b="1" dirty="0">
                <a:solidFill>
                  <a:srgbClr val="25242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Transform  </a:t>
            </a:r>
            <a:r>
              <a:rPr lang="en-US" sz="1100" dirty="0">
                <a:solidFill>
                  <a:srgbClr val="605E5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— clean &amp; shape it</a:t>
            </a:r>
            <a:endParaRPr lang="en-US" sz="1300" dirty="0"/>
          </a:p>
        </p:txBody>
      </p:sp>
      <p:sp>
        <p:nvSpPr>
          <p:cNvPr id="40" name="Shape 11">
            <a:extLst>
              <a:ext uri="{FF2B5EF4-FFF2-40B4-BE49-F238E27FC236}">
                <a16:creationId xmlns:a16="http://schemas.microsoft.com/office/drawing/2014/main" id="{BD063689-54EE-37C6-9CFC-0974F4BCC413}"/>
              </a:ext>
            </a:extLst>
          </p:cNvPr>
          <p:cNvSpPr/>
          <p:nvPr/>
        </p:nvSpPr>
        <p:spPr>
          <a:xfrm>
            <a:off x="6172200" y="1320495"/>
            <a:ext cx="411480" cy="411480"/>
          </a:xfrm>
          <a:prstGeom prst="ellipse">
            <a:avLst/>
          </a:prstGeom>
          <a:solidFill>
            <a:srgbClr val="252423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44" name="Text 12">
            <a:extLst>
              <a:ext uri="{FF2B5EF4-FFF2-40B4-BE49-F238E27FC236}">
                <a16:creationId xmlns:a16="http://schemas.microsoft.com/office/drawing/2014/main" id="{7F7EEFB0-468C-3907-B7E5-63ECEA054FD8}"/>
              </a:ext>
            </a:extLst>
          </p:cNvPr>
          <p:cNvSpPr/>
          <p:nvPr/>
        </p:nvSpPr>
        <p:spPr>
          <a:xfrm>
            <a:off x="6172200" y="1320495"/>
            <a:ext cx="41148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600" b="1" dirty="0">
                <a:solidFill>
                  <a:srgbClr val="F2C811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L</a:t>
            </a:r>
            <a:endParaRPr lang="en-US" sz="1600" dirty="0"/>
          </a:p>
        </p:txBody>
      </p:sp>
      <p:sp>
        <p:nvSpPr>
          <p:cNvPr id="48" name="Text 13">
            <a:extLst>
              <a:ext uri="{FF2B5EF4-FFF2-40B4-BE49-F238E27FC236}">
                <a16:creationId xmlns:a16="http://schemas.microsoft.com/office/drawing/2014/main" id="{87BD7C10-940B-DA5E-CC41-8744D356AF9D}"/>
              </a:ext>
            </a:extLst>
          </p:cNvPr>
          <p:cNvSpPr/>
          <p:nvPr/>
        </p:nvSpPr>
        <p:spPr>
          <a:xfrm>
            <a:off x="6675120" y="1320495"/>
            <a:ext cx="210312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1300" b="1" dirty="0">
                <a:solidFill>
                  <a:srgbClr val="25242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Load  </a:t>
            </a:r>
            <a:r>
              <a:rPr lang="en-US" sz="1100" dirty="0">
                <a:solidFill>
                  <a:srgbClr val="605E5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— send to the model</a:t>
            </a:r>
            <a:endParaRPr lang="en-US" sz="1300" dirty="0"/>
          </a:p>
        </p:txBody>
      </p:sp>
      <p:sp>
        <p:nvSpPr>
          <p:cNvPr id="52" name="Text 14">
            <a:extLst>
              <a:ext uri="{FF2B5EF4-FFF2-40B4-BE49-F238E27FC236}">
                <a16:creationId xmlns:a16="http://schemas.microsoft.com/office/drawing/2014/main" id="{3AE8423C-97EB-A2D5-A56B-9DF3F732AF5F}"/>
              </a:ext>
            </a:extLst>
          </p:cNvPr>
          <p:cNvSpPr/>
          <p:nvPr/>
        </p:nvSpPr>
        <p:spPr>
          <a:xfrm>
            <a:off x="502920" y="2097735"/>
            <a:ext cx="45720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1300" b="1" dirty="0">
                <a:solidFill>
                  <a:srgbClr val="25242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Typical activities</a:t>
            </a:r>
            <a:endParaRPr lang="en-US" sz="1300" dirty="0"/>
          </a:p>
        </p:txBody>
      </p:sp>
      <p:sp>
        <p:nvSpPr>
          <p:cNvPr id="56" name="Shape 15">
            <a:extLst>
              <a:ext uri="{FF2B5EF4-FFF2-40B4-BE49-F238E27FC236}">
                <a16:creationId xmlns:a16="http://schemas.microsoft.com/office/drawing/2014/main" id="{E8F6168B-7A52-AC7F-2A12-E0C0F0A45C59}"/>
              </a:ext>
            </a:extLst>
          </p:cNvPr>
          <p:cNvSpPr/>
          <p:nvPr/>
        </p:nvSpPr>
        <p:spPr>
          <a:xfrm>
            <a:off x="502920" y="2463495"/>
            <a:ext cx="1938528" cy="566928"/>
          </a:xfrm>
          <a:prstGeom prst="roundRect">
            <a:avLst>
              <a:gd name="adj" fmla="val 9677"/>
            </a:avLst>
          </a:prstGeom>
          <a:solidFill>
            <a:srgbClr val="F5F4F2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60" name="Shape 16">
            <a:extLst>
              <a:ext uri="{FF2B5EF4-FFF2-40B4-BE49-F238E27FC236}">
                <a16:creationId xmlns:a16="http://schemas.microsoft.com/office/drawing/2014/main" id="{025234AE-439C-EA12-1587-02F3ABEEF0E3}"/>
              </a:ext>
            </a:extLst>
          </p:cNvPr>
          <p:cNvSpPr/>
          <p:nvPr/>
        </p:nvSpPr>
        <p:spPr>
          <a:xfrm>
            <a:off x="612648" y="2582367"/>
            <a:ext cx="329184" cy="329184"/>
          </a:xfrm>
          <a:prstGeom prst="ellipse">
            <a:avLst/>
          </a:prstGeom>
          <a:solidFill>
            <a:srgbClr val="FFFFFF"/>
          </a:solidFill>
          <a:ln/>
        </p:spPr>
        <p:txBody>
          <a:bodyPr/>
          <a:lstStyle/>
          <a:p>
            <a:endParaRPr lang="en-US"/>
          </a:p>
        </p:txBody>
      </p:sp>
      <p:pic>
        <p:nvPicPr>
          <p:cNvPr id="64" name="Image 0" descr="preencoded.png">
            <a:extLst>
              <a:ext uri="{FF2B5EF4-FFF2-40B4-BE49-F238E27FC236}">
                <a16:creationId xmlns:a16="http://schemas.microsoft.com/office/drawing/2014/main" id="{7DD099B1-77AC-B042-1B78-290699A6152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8236" y="2667955"/>
            <a:ext cx="158008" cy="158008"/>
          </a:xfrm>
          <a:prstGeom prst="rect">
            <a:avLst/>
          </a:prstGeom>
        </p:spPr>
      </p:pic>
      <p:sp>
        <p:nvSpPr>
          <p:cNvPr id="68" name="Text 17">
            <a:extLst>
              <a:ext uri="{FF2B5EF4-FFF2-40B4-BE49-F238E27FC236}">
                <a16:creationId xmlns:a16="http://schemas.microsoft.com/office/drawing/2014/main" id="{BA721B4A-015E-D248-BE42-32D9C74EA5EA}"/>
              </a:ext>
            </a:extLst>
          </p:cNvPr>
          <p:cNvSpPr/>
          <p:nvPr/>
        </p:nvSpPr>
        <p:spPr>
          <a:xfrm>
            <a:off x="1014984" y="2463495"/>
            <a:ext cx="1389888" cy="5669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1051" b="1" dirty="0">
                <a:solidFill>
                  <a:srgbClr val="25242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Import CSV Files</a:t>
            </a:r>
            <a:endParaRPr lang="en-US" sz="1051" dirty="0"/>
          </a:p>
        </p:txBody>
      </p:sp>
      <p:sp>
        <p:nvSpPr>
          <p:cNvPr id="72" name="Shape 18">
            <a:extLst>
              <a:ext uri="{FF2B5EF4-FFF2-40B4-BE49-F238E27FC236}">
                <a16:creationId xmlns:a16="http://schemas.microsoft.com/office/drawing/2014/main" id="{26C4C55B-9B18-4AE6-BDB0-3BEF97BCAE04}"/>
              </a:ext>
            </a:extLst>
          </p:cNvPr>
          <p:cNvSpPr/>
          <p:nvPr/>
        </p:nvSpPr>
        <p:spPr>
          <a:xfrm>
            <a:off x="2624328" y="2463495"/>
            <a:ext cx="1938528" cy="566928"/>
          </a:xfrm>
          <a:prstGeom prst="roundRect">
            <a:avLst>
              <a:gd name="adj" fmla="val 9677"/>
            </a:avLst>
          </a:prstGeom>
          <a:solidFill>
            <a:srgbClr val="F5F4F2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76" name="Shape 19">
            <a:extLst>
              <a:ext uri="{FF2B5EF4-FFF2-40B4-BE49-F238E27FC236}">
                <a16:creationId xmlns:a16="http://schemas.microsoft.com/office/drawing/2014/main" id="{72AEE142-AEAE-62BC-22AA-6BB88404D48B}"/>
              </a:ext>
            </a:extLst>
          </p:cNvPr>
          <p:cNvSpPr/>
          <p:nvPr/>
        </p:nvSpPr>
        <p:spPr>
          <a:xfrm>
            <a:off x="2734056" y="2582367"/>
            <a:ext cx="329184" cy="329184"/>
          </a:xfrm>
          <a:prstGeom prst="ellipse">
            <a:avLst/>
          </a:prstGeom>
          <a:solidFill>
            <a:srgbClr val="FFFFFF"/>
          </a:solidFill>
          <a:ln/>
        </p:spPr>
        <p:txBody>
          <a:bodyPr/>
          <a:lstStyle/>
          <a:p>
            <a:endParaRPr lang="en-US"/>
          </a:p>
        </p:txBody>
      </p:sp>
      <p:pic>
        <p:nvPicPr>
          <p:cNvPr id="80" name="Image 1" descr="preencoded.png">
            <a:extLst>
              <a:ext uri="{FF2B5EF4-FFF2-40B4-BE49-F238E27FC236}">
                <a16:creationId xmlns:a16="http://schemas.microsoft.com/office/drawing/2014/main" id="{27AB3C5C-4172-E55D-E9F2-1BD289AFFD2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19644" y="2667955"/>
            <a:ext cx="158008" cy="158008"/>
          </a:xfrm>
          <a:prstGeom prst="rect">
            <a:avLst/>
          </a:prstGeom>
        </p:spPr>
      </p:pic>
      <p:sp>
        <p:nvSpPr>
          <p:cNvPr id="84" name="Text 20">
            <a:extLst>
              <a:ext uri="{FF2B5EF4-FFF2-40B4-BE49-F238E27FC236}">
                <a16:creationId xmlns:a16="http://schemas.microsoft.com/office/drawing/2014/main" id="{95659191-220F-A31A-9098-CD206CF9C304}"/>
              </a:ext>
            </a:extLst>
          </p:cNvPr>
          <p:cNvSpPr/>
          <p:nvPr/>
        </p:nvSpPr>
        <p:spPr>
          <a:xfrm>
            <a:off x="3136392" y="2463495"/>
            <a:ext cx="1389888" cy="5669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1051" b="1" dirty="0">
                <a:solidFill>
                  <a:srgbClr val="25242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Basic Data Cleaning</a:t>
            </a:r>
            <a:endParaRPr lang="en-US" sz="1051" dirty="0"/>
          </a:p>
        </p:txBody>
      </p:sp>
      <p:sp>
        <p:nvSpPr>
          <p:cNvPr id="88" name="Shape 21">
            <a:extLst>
              <a:ext uri="{FF2B5EF4-FFF2-40B4-BE49-F238E27FC236}">
                <a16:creationId xmlns:a16="http://schemas.microsoft.com/office/drawing/2014/main" id="{2C665400-07F7-3437-599B-36AD493404DA}"/>
              </a:ext>
            </a:extLst>
          </p:cNvPr>
          <p:cNvSpPr/>
          <p:nvPr/>
        </p:nvSpPr>
        <p:spPr>
          <a:xfrm>
            <a:off x="4745736" y="2463495"/>
            <a:ext cx="1938528" cy="566928"/>
          </a:xfrm>
          <a:prstGeom prst="roundRect">
            <a:avLst>
              <a:gd name="adj" fmla="val 9677"/>
            </a:avLst>
          </a:prstGeom>
          <a:solidFill>
            <a:srgbClr val="F5F4F2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91" name="Shape 22">
            <a:extLst>
              <a:ext uri="{FF2B5EF4-FFF2-40B4-BE49-F238E27FC236}">
                <a16:creationId xmlns:a16="http://schemas.microsoft.com/office/drawing/2014/main" id="{926A83CB-B891-569E-8912-03C8246882CB}"/>
              </a:ext>
            </a:extLst>
          </p:cNvPr>
          <p:cNvSpPr/>
          <p:nvPr/>
        </p:nvSpPr>
        <p:spPr>
          <a:xfrm>
            <a:off x="4855464" y="2582367"/>
            <a:ext cx="329184" cy="329184"/>
          </a:xfrm>
          <a:prstGeom prst="ellipse">
            <a:avLst/>
          </a:prstGeom>
          <a:solidFill>
            <a:srgbClr val="FFFFFF"/>
          </a:solidFill>
          <a:ln/>
        </p:spPr>
        <p:txBody>
          <a:bodyPr/>
          <a:lstStyle/>
          <a:p>
            <a:endParaRPr lang="en-US"/>
          </a:p>
        </p:txBody>
      </p:sp>
      <p:pic>
        <p:nvPicPr>
          <p:cNvPr id="93" name="Image 2" descr="preencoded.png">
            <a:extLst>
              <a:ext uri="{FF2B5EF4-FFF2-40B4-BE49-F238E27FC236}">
                <a16:creationId xmlns:a16="http://schemas.microsoft.com/office/drawing/2014/main" id="{9F02FCCF-87D0-2347-49D8-18898D954DF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941052" y="2667955"/>
            <a:ext cx="158008" cy="158008"/>
          </a:xfrm>
          <a:prstGeom prst="rect">
            <a:avLst/>
          </a:prstGeom>
        </p:spPr>
      </p:pic>
      <p:sp>
        <p:nvSpPr>
          <p:cNvPr id="95" name="Text 23">
            <a:extLst>
              <a:ext uri="{FF2B5EF4-FFF2-40B4-BE49-F238E27FC236}">
                <a16:creationId xmlns:a16="http://schemas.microsoft.com/office/drawing/2014/main" id="{AE42E1AD-56E3-969C-6D86-31D36CFFEFB9}"/>
              </a:ext>
            </a:extLst>
          </p:cNvPr>
          <p:cNvSpPr/>
          <p:nvPr/>
        </p:nvSpPr>
        <p:spPr>
          <a:xfrm>
            <a:off x="5257800" y="2463495"/>
            <a:ext cx="1389888" cy="5669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1051" b="1" dirty="0">
                <a:solidFill>
                  <a:srgbClr val="25242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Change Data Types</a:t>
            </a:r>
            <a:endParaRPr lang="en-US" sz="1051" dirty="0"/>
          </a:p>
        </p:txBody>
      </p:sp>
      <p:sp>
        <p:nvSpPr>
          <p:cNvPr id="97" name="Shape 24">
            <a:extLst>
              <a:ext uri="{FF2B5EF4-FFF2-40B4-BE49-F238E27FC236}">
                <a16:creationId xmlns:a16="http://schemas.microsoft.com/office/drawing/2014/main" id="{B457089A-553C-D545-4F13-68E1B6FED0CF}"/>
              </a:ext>
            </a:extLst>
          </p:cNvPr>
          <p:cNvSpPr/>
          <p:nvPr/>
        </p:nvSpPr>
        <p:spPr>
          <a:xfrm>
            <a:off x="6867144" y="2463495"/>
            <a:ext cx="1938528" cy="566928"/>
          </a:xfrm>
          <a:prstGeom prst="roundRect">
            <a:avLst>
              <a:gd name="adj" fmla="val 9677"/>
            </a:avLst>
          </a:prstGeom>
          <a:solidFill>
            <a:srgbClr val="F5F4F2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99" name="Shape 25">
            <a:extLst>
              <a:ext uri="{FF2B5EF4-FFF2-40B4-BE49-F238E27FC236}">
                <a16:creationId xmlns:a16="http://schemas.microsoft.com/office/drawing/2014/main" id="{C2D34C74-4610-2B9A-9FD6-4808F0FB30CE}"/>
              </a:ext>
            </a:extLst>
          </p:cNvPr>
          <p:cNvSpPr/>
          <p:nvPr/>
        </p:nvSpPr>
        <p:spPr>
          <a:xfrm>
            <a:off x="6976872" y="2582367"/>
            <a:ext cx="329184" cy="329184"/>
          </a:xfrm>
          <a:prstGeom prst="ellipse">
            <a:avLst/>
          </a:prstGeom>
          <a:solidFill>
            <a:srgbClr val="FFFFFF"/>
          </a:solidFill>
          <a:ln/>
        </p:spPr>
        <p:txBody>
          <a:bodyPr/>
          <a:lstStyle/>
          <a:p>
            <a:endParaRPr lang="en-US"/>
          </a:p>
        </p:txBody>
      </p:sp>
      <p:pic>
        <p:nvPicPr>
          <p:cNvPr id="101" name="Image 3" descr="preencoded.png">
            <a:extLst>
              <a:ext uri="{FF2B5EF4-FFF2-40B4-BE49-F238E27FC236}">
                <a16:creationId xmlns:a16="http://schemas.microsoft.com/office/drawing/2014/main" id="{DEBE3178-67E5-6152-CF8C-736676BB23C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062460" y="2667955"/>
            <a:ext cx="158008" cy="158008"/>
          </a:xfrm>
          <a:prstGeom prst="rect">
            <a:avLst/>
          </a:prstGeom>
        </p:spPr>
      </p:pic>
      <p:sp>
        <p:nvSpPr>
          <p:cNvPr id="103" name="Text 26">
            <a:extLst>
              <a:ext uri="{FF2B5EF4-FFF2-40B4-BE49-F238E27FC236}">
                <a16:creationId xmlns:a16="http://schemas.microsoft.com/office/drawing/2014/main" id="{735C1E37-4492-5E84-8974-127E024DB990}"/>
              </a:ext>
            </a:extLst>
          </p:cNvPr>
          <p:cNvSpPr/>
          <p:nvPr/>
        </p:nvSpPr>
        <p:spPr>
          <a:xfrm>
            <a:off x="7379208" y="2463495"/>
            <a:ext cx="1389888" cy="5669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1051" b="1" dirty="0">
                <a:solidFill>
                  <a:srgbClr val="25242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Merge Files</a:t>
            </a:r>
            <a:endParaRPr lang="en-US" sz="1051" dirty="0"/>
          </a:p>
        </p:txBody>
      </p:sp>
      <p:sp>
        <p:nvSpPr>
          <p:cNvPr id="105" name="Shape 27">
            <a:extLst>
              <a:ext uri="{FF2B5EF4-FFF2-40B4-BE49-F238E27FC236}">
                <a16:creationId xmlns:a16="http://schemas.microsoft.com/office/drawing/2014/main" id="{49EC41C1-D425-0DC8-EA67-08531C3767AD}"/>
              </a:ext>
            </a:extLst>
          </p:cNvPr>
          <p:cNvSpPr/>
          <p:nvPr/>
        </p:nvSpPr>
        <p:spPr>
          <a:xfrm>
            <a:off x="502920" y="3176727"/>
            <a:ext cx="1938528" cy="566928"/>
          </a:xfrm>
          <a:prstGeom prst="roundRect">
            <a:avLst>
              <a:gd name="adj" fmla="val 9677"/>
            </a:avLst>
          </a:prstGeom>
          <a:solidFill>
            <a:srgbClr val="F5F4F2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107" name="Shape 28">
            <a:extLst>
              <a:ext uri="{FF2B5EF4-FFF2-40B4-BE49-F238E27FC236}">
                <a16:creationId xmlns:a16="http://schemas.microsoft.com/office/drawing/2014/main" id="{9DFD1468-47F9-CB87-BE7B-B97040CF2B58}"/>
              </a:ext>
            </a:extLst>
          </p:cNvPr>
          <p:cNvSpPr/>
          <p:nvPr/>
        </p:nvSpPr>
        <p:spPr>
          <a:xfrm>
            <a:off x="612648" y="3295599"/>
            <a:ext cx="329184" cy="329184"/>
          </a:xfrm>
          <a:prstGeom prst="ellipse">
            <a:avLst/>
          </a:prstGeom>
          <a:solidFill>
            <a:srgbClr val="FFFFFF"/>
          </a:solidFill>
          <a:ln/>
        </p:spPr>
        <p:txBody>
          <a:bodyPr/>
          <a:lstStyle/>
          <a:p>
            <a:endParaRPr lang="en-US"/>
          </a:p>
        </p:txBody>
      </p:sp>
      <p:pic>
        <p:nvPicPr>
          <p:cNvPr id="109" name="Image 4" descr="preencoded.png">
            <a:extLst>
              <a:ext uri="{FF2B5EF4-FFF2-40B4-BE49-F238E27FC236}">
                <a16:creationId xmlns:a16="http://schemas.microsoft.com/office/drawing/2014/main" id="{89698C88-7BDB-92F3-ED4A-73C943AFC2B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98236" y="3381187"/>
            <a:ext cx="158008" cy="158008"/>
          </a:xfrm>
          <a:prstGeom prst="rect">
            <a:avLst/>
          </a:prstGeom>
        </p:spPr>
      </p:pic>
      <p:sp>
        <p:nvSpPr>
          <p:cNvPr id="111" name="Text 29">
            <a:extLst>
              <a:ext uri="{FF2B5EF4-FFF2-40B4-BE49-F238E27FC236}">
                <a16:creationId xmlns:a16="http://schemas.microsoft.com/office/drawing/2014/main" id="{5178AABF-4DE3-5513-9BC6-A1A447A403EE}"/>
              </a:ext>
            </a:extLst>
          </p:cNvPr>
          <p:cNvSpPr/>
          <p:nvPr/>
        </p:nvSpPr>
        <p:spPr>
          <a:xfrm>
            <a:off x="1014984" y="3176727"/>
            <a:ext cx="1389888" cy="5669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1051" b="1" dirty="0">
                <a:solidFill>
                  <a:srgbClr val="25242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Append Data</a:t>
            </a:r>
            <a:endParaRPr lang="en-US" sz="1051" dirty="0"/>
          </a:p>
        </p:txBody>
      </p:sp>
      <p:sp>
        <p:nvSpPr>
          <p:cNvPr id="113" name="Shape 30">
            <a:extLst>
              <a:ext uri="{FF2B5EF4-FFF2-40B4-BE49-F238E27FC236}">
                <a16:creationId xmlns:a16="http://schemas.microsoft.com/office/drawing/2014/main" id="{3FB79057-006C-0BA8-21F9-8E7E27BA223A}"/>
              </a:ext>
            </a:extLst>
          </p:cNvPr>
          <p:cNvSpPr/>
          <p:nvPr/>
        </p:nvSpPr>
        <p:spPr>
          <a:xfrm>
            <a:off x="2624328" y="3176727"/>
            <a:ext cx="1938528" cy="566928"/>
          </a:xfrm>
          <a:prstGeom prst="roundRect">
            <a:avLst>
              <a:gd name="adj" fmla="val 9677"/>
            </a:avLst>
          </a:prstGeom>
          <a:solidFill>
            <a:srgbClr val="F5F4F2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115" name="Shape 31">
            <a:extLst>
              <a:ext uri="{FF2B5EF4-FFF2-40B4-BE49-F238E27FC236}">
                <a16:creationId xmlns:a16="http://schemas.microsoft.com/office/drawing/2014/main" id="{75E4D6FC-E2F1-FDB4-D68B-202496EADC8C}"/>
              </a:ext>
            </a:extLst>
          </p:cNvPr>
          <p:cNvSpPr/>
          <p:nvPr/>
        </p:nvSpPr>
        <p:spPr>
          <a:xfrm>
            <a:off x="2734056" y="3295599"/>
            <a:ext cx="329184" cy="329184"/>
          </a:xfrm>
          <a:prstGeom prst="ellipse">
            <a:avLst/>
          </a:prstGeom>
          <a:solidFill>
            <a:srgbClr val="FFFFFF"/>
          </a:solidFill>
          <a:ln/>
        </p:spPr>
        <p:txBody>
          <a:bodyPr/>
          <a:lstStyle/>
          <a:p>
            <a:endParaRPr lang="en-US"/>
          </a:p>
        </p:txBody>
      </p:sp>
      <p:pic>
        <p:nvPicPr>
          <p:cNvPr id="117" name="Image 5" descr="preencoded.png">
            <a:extLst>
              <a:ext uri="{FF2B5EF4-FFF2-40B4-BE49-F238E27FC236}">
                <a16:creationId xmlns:a16="http://schemas.microsoft.com/office/drawing/2014/main" id="{2F6C5912-95DD-70E9-AAC4-236F427EEB08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819644" y="3381187"/>
            <a:ext cx="158008" cy="158008"/>
          </a:xfrm>
          <a:prstGeom prst="rect">
            <a:avLst/>
          </a:prstGeom>
        </p:spPr>
      </p:pic>
      <p:sp>
        <p:nvSpPr>
          <p:cNvPr id="119" name="Text 32">
            <a:extLst>
              <a:ext uri="{FF2B5EF4-FFF2-40B4-BE49-F238E27FC236}">
                <a16:creationId xmlns:a16="http://schemas.microsoft.com/office/drawing/2014/main" id="{D80970C6-9992-E5F3-2DB0-921558DBFAD6}"/>
              </a:ext>
            </a:extLst>
          </p:cNvPr>
          <p:cNvSpPr/>
          <p:nvPr/>
        </p:nvSpPr>
        <p:spPr>
          <a:xfrm>
            <a:off x="3136392" y="3176727"/>
            <a:ext cx="1389888" cy="5669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1051" b="1" dirty="0">
                <a:solidFill>
                  <a:srgbClr val="25242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Create Derived Columns</a:t>
            </a:r>
            <a:endParaRPr lang="en-US" sz="1051" dirty="0"/>
          </a:p>
        </p:txBody>
      </p:sp>
      <p:sp>
        <p:nvSpPr>
          <p:cNvPr id="121" name="Shape 33">
            <a:extLst>
              <a:ext uri="{FF2B5EF4-FFF2-40B4-BE49-F238E27FC236}">
                <a16:creationId xmlns:a16="http://schemas.microsoft.com/office/drawing/2014/main" id="{11FEC356-BA26-79DD-1574-4AFFF1B835EB}"/>
              </a:ext>
            </a:extLst>
          </p:cNvPr>
          <p:cNvSpPr/>
          <p:nvPr/>
        </p:nvSpPr>
        <p:spPr>
          <a:xfrm>
            <a:off x="4745736" y="3176727"/>
            <a:ext cx="1938528" cy="566928"/>
          </a:xfrm>
          <a:prstGeom prst="roundRect">
            <a:avLst>
              <a:gd name="adj" fmla="val 9677"/>
            </a:avLst>
          </a:prstGeom>
          <a:solidFill>
            <a:srgbClr val="F5F4F2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123" name="Shape 34">
            <a:extLst>
              <a:ext uri="{FF2B5EF4-FFF2-40B4-BE49-F238E27FC236}">
                <a16:creationId xmlns:a16="http://schemas.microsoft.com/office/drawing/2014/main" id="{47DA4194-7D3F-940B-C3CD-17E4AEF0429D}"/>
              </a:ext>
            </a:extLst>
          </p:cNvPr>
          <p:cNvSpPr/>
          <p:nvPr/>
        </p:nvSpPr>
        <p:spPr>
          <a:xfrm>
            <a:off x="4855464" y="3295599"/>
            <a:ext cx="329184" cy="329184"/>
          </a:xfrm>
          <a:prstGeom prst="ellipse">
            <a:avLst/>
          </a:prstGeom>
          <a:solidFill>
            <a:srgbClr val="FFFFFF"/>
          </a:solidFill>
          <a:ln/>
        </p:spPr>
        <p:txBody>
          <a:bodyPr/>
          <a:lstStyle/>
          <a:p>
            <a:endParaRPr lang="en-US"/>
          </a:p>
        </p:txBody>
      </p:sp>
      <p:pic>
        <p:nvPicPr>
          <p:cNvPr id="125" name="Image 6" descr="preencoded.png">
            <a:extLst>
              <a:ext uri="{FF2B5EF4-FFF2-40B4-BE49-F238E27FC236}">
                <a16:creationId xmlns:a16="http://schemas.microsoft.com/office/drawing/2014/main" id="{6C67A24D-A9F1-D5B7-CF4F-9054C3E22F30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941052" y="3381187"/>
            <a:ext cx="158008" cy="158008"/>
          </a:xfrm>
          <a:prstGeom prst="rect">
            <a:avLst/>
          </a:prstGeom>
        </p:spPr>
      </p:pic>
      <p:sp>
        <p:nvSpPr>
          <p:cNvPr id="127" name="Text 35">
            <a:extLst>
              <a:ext uri="{FF2B5EF4-FFF2-40B4-BE49-F238E27FC236}">
                <a16:creationId xmlns:a16="http://schemas.microsoft.com/office/drawing/2014/main" id="{F1D397A9-6D53-8D7C-36CF-BA873DBA365A}"/>
              </a:ext>
            </a:extLst>
          </p:cNvPr>
          <p:cNvSpPr/>
          <p:nvPr/>
        </p:nvSpPr>
        <p:spPr>
          <a:xfrm>
            <a:off x="5257800" y="3176727"/>
            <a:ext cx="1389888" cy="5669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1051" b="1" dirty="0">
                <a:solidFill>
                  <a:srgbClr val="25242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Remove Duplicates</a:t>
            </a:r>
            <a:endParaRPr lang="en-US" sz="1051" dirty="0"/>
          </a:p>
        </p:txBody>
      </p:sp>
      <p:sp>
        <p:nvSpPr>
          <p:cNvPr id="129" name="Shape 36">
            <a:extLst>
              <a:ext uri="{FF2B5EF4-FFF2-40B4-BE49-F238E27FC236}">
                <a16:creationId xmlns:a16="http://schemas.microsoft.com/office/drawing/2014/main" id="{1EED03AA-BC05-E172-9D8C-9895CACF84C1}"/>
              </a:ext>
            </a:extLst>
          </p:cNvPr>
          <p:cNvSpPr/>
          <p:nvPr/>
        </p:nvSpPr>
        <p:spPr>
          <a:xfrm>
            <a:off x="6867144" y="3176727"/>
            <a:ext cx="1938528" cy="566928"/>
          </a:xfrm>
          <a:prstGeom prst="roundRect">
            <a:avLst>
              <a:gd name="adj" fmla="val 9677"/>
            </a:avLst>
          </a:prstGeom>
          <a:solidFill>
            <a:srgbClr val="F5F4F2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131" name="Shape 37">
            <a:extLst>
              <a:ext uri="{FF2B5EF4-FFF2-40B4-BE49-F238E27FC236}">
                <a16:creationId xmlns:a16="http://schemas.microsoft.com/office/drawing/2014/main" id="{ED01CDC3-D110-D6BC-6E62-A1FEDE6BEACB}"/>
              </a:ext>
            </a:extLst>
          </p:cNvPr>
          <p:cNvSpPr/>
          <p:nvPr/>
        </p:nvSpPr>
        <p:spPr>
          <a:xfrm>
            <a:off x="6976872" y="3295599"/>
            <a:ext cx="329184" cy="329184"/>
          </a:xfrm>
          <a:prstGeom prst="ellipse">
            <a:avLst/>
          </a:prstGeom>
          <a:solidFill>
            <a:srgbClr val="FFFFFF"/>
          </a:solidFill>
          <a:ln/>
        </p:spPr>
        <p:txBody>
          <a:bodyPr/>
          <a:lstStyle/>
          <a:p>
            <a:endParaRPr lang="en-US"/>
          </a:p>
        </p:txBody>
      </p:sp>
      <p:pic>
        <p:nvPicPr>
          <p:cNvPr id="133" name="Image 7" descr="preencoded.png">
            <a:extLst>
              <a:ext uri="{FF2B5EF4-FFF2-40B4-BE49-F238E27FC236}">
                <a16:creationId xmlns:a16="http://schemas.microsoft.com/office/drawing/2014/main" id="{B8F91B74-F125-4DC4-07C2-61E6801E2B2F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062460" y="3381187"/>
            <a:ext cx="158008" cy="158008"/>
          </a:xfrm>
          <a:prstGeom prst="rect">
            <a:avLst/>
          </a:prstGeom>
        </p:spPr>
      </p:pic>
      <p:sp>
        <p:nvSpPr>
          <p:cNvPr id="135" name="Text 38">
            <a:extLst>
              <a:ext uri="{FF2B5EF4-FFF2-40B4-BE49-F238E27FC236}">
                <a16:creationId xmlns:a16="http://schemas.microsoft.com/office/drawing/2014/main" id="{FD1239B3-5AE6-4B17-B8CC-6BC1FC6D5C12}"/>
              </a:ext>
            </a:extLst>
          </p:cNvPr>
          <p:cNvSpPr/>
          <p:nvPr/>
        </p:nvSpPr>
        <p:spPr>
          <a:xfrm>
            <a:off x="7379208" y="3176727"/>
            <a:ext cx="1389888" cy="5669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1051" b="1" dirty="0">
                <a:solidFill>
                  <a:srgbClr val="25242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Repeat Automatically</a:t>
            </a:r>
            <a:endParaRPr lang="en-US" sz="1051" dirty="0"/>
          </a:p>
        </p:txBody>
      </p:sp>
      <p:sp>
        <p:nvSpPr>
          <p:cNvPr id="137" name="Shape 39">
            <a:extLst>
              <a:ext uri="{FF2B5EF4-FFF2-40B4-BE49-F238E27FC236}">
                <a16:creationId xmlns:a16="http://schemas.microsoft.com/office/drawing/2014/main" id="{7C9FB25E-3D4A-1D49-0B0C-15DF96778D16}"/>
              </a:ext>
            </a:extLst>
          </p:cNvPr>
          <p:cNvSpPr/>
          <p:nvPr/>
        </p:nvSpPr>
        <p:spPr>
          <a:xfrm>
            <a:off x="502920" y="3978107"/>
            <a:ext cx="8138160" cy="457200"/>
          </a:xfrm>
          <a:prstGeom prst="roundRect">
            <a:avLst>
              <a:gd name="adj" fmla="val 14000"/>
            </a:avLst>
          </a:prstGeom>
          <a:solidFill>
            <a:srgbClr val="252423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139" name="Text 40">
            <a:extLst>
              <a:ext uri="{FF2B5EF4-FFF2-40B4-BE49-F238E27FC236}">
                <a16:creationId xmlns:a16="http://schemas.microsoft.com/office/drawing/2014/main" id="{E5284AC3-003F-C028-D075-2301C19CC7CA}"/>
              </a:ext>
            </a:extLst>
          </p:cNvPr>
          <p:cNvSpPr/>
          <p:nvPr/>
        </p:nvSpPr>
        <p:spPr>
          <a:xfrm>
            <a:off x="731520" y="3978107"/>
            <a:ext cx="77724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1251" b="1" dirty="0">
                <a:solidFill>
                  <a:srgbClr val="F2C81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Message:  </a:t>
            </a:r>
            <a:r>
              <a:rPr lang="en-US" sz="125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Power Query automates the repetitive clean-up work you do in Excel every month.</a:t>
            </a:r>
            <a:endParaRPr lang="en-US" sz="1251" dirty="0"/>
          </a:p>
        </p:txBody>
      </p:sp>
      <p:pic>
        <p:nvPicPr>
          <p:cNvPr id="145" name="Picture 144">
            <a:extLst>
              <a:ext uri="{FF2B5EF4-FFF2-40B4-BE49-F238E27FC236}">
                <a16:creationId xmlns:a16="http://schemas.microsoft.com/office/drawing/2014/main" id="{87D9773B-E6FB-3ADF-DFFF-B32227039FA5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80377" y="4594897"/>
            <a:ext cx="361667" cy="356544"/>
          </a:xfrm>
          <a:prstGeom prst="rect">
            <a:avLst/>
          </a:prstGeom>
        </p:spPr>
      </p:pic>
      <p:sp>
        <p:nvSpPr>
          <p:cNvPr id="147" name="Rectangle: Rounded Corners 5">
            <a:extLst>
              <a:ext uri="{FF2B5EF4-FFF2-40B4-BE49-F238E27FC236}">
                <a16:creationId xmlns:a16="http://schemas.microsoft.com/office/drawing/2014/main" id="{4443560A-241E-25E6-3C91-B20D7B9EEE15}"/>
              </a:ext>
            </a:extLst>
          </p:cNvPr>
          <p:cNvSpPr/>
          <p:nvPr/>
        </p:nvSpPr>
        <p:spPr>
          <a:xfrm>
            <a:off x="572565" y="4733149"/>
            <a:ext cx="1153761" cy="228600"/>
          </a:xfrm>
          <a:prstGeom prst="round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IN" b="1" dirty="0"/>
              <a:t>By Rit</a:t>
            </a:r>
            <a:r>
              <a:rPr lang="en-IN" b="1" dirty="0">
                <a:solidFill>
                  <a:srgbClr val="92D050"/>
                </a:solidFill>
              </a:rPr>
              <a:t>vich</a:t>
            </a:r>
          </a:p>
        </p:txBody>
      </p:sp>
    </p:spTree>
    <p:extLst>
      <p:ext uri="{BB962C8B-B14F-4D97-AF65-F5344CB8AC3E}">
        <p14:creationId xmlns:p14="http://schemas.microsoft.com/office/powerpoint/2010/main" val="294527206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1"/>
          <p:cNvSpPr/>
          <p:nvPr/>
        </p:nvSpPr>
        <p:spPr>
          <a:xfrm>
            <a:off x="734023" y="404034"/>
            <a:ext cx="8229600" cy="5943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3000" b="1" dirty="0">
                <a:solidFill>
                  <a:srgbClr val="2B2A2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Power Query Editor — The Data Kitchen</a:t>
            </a:r>
            <a:endParaRPr lang="en-US" sz="3000" dirty="0"/>
          </a:p>
        </p:txBody>
      </p:sp>
      <p:sp>
        <p:nvSpPr>
          <p:cNvPr id="4" name="Shape 2"/>
          <p:cNvSpPr/>
          <p:nvPr/>
        </p:nvSpPr>
        <p:spPr>
          <a:xfrm>
            <a:off x="706591" y="949626"/>
            <a:ext cx="5952744" cy="3640467"/>
          </a:xfrm>
          <a:prstGeom prst="roundRect">
            <a:avLst>
              <a:gd name="adj" fmla="val 1304"/>
            </a:avLst>
          </a:prstGeom>
          <a:solidFill>
            <a:srgbClr val="FFFFFF"/>
          </a:solidFill>
          <a:ln w="12700">
            <a:solidFill>
              <a:srgbClr val="D2D0CE"/>
            </a:solidFill>
            <a:prstDash val="solid"/>
          </a:ln>
          <a:effectLst>
            <a:outerShdw blurRad="101600" dist="25400" dir="2700000" algn="bl" rotWithShape="0">
              <a:srgbClr val="000000">
                <a:alpha val="18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pic>
        <p:nvPicPr>
          <p:cNvPr id="5" name="Image 0" descr="assets/powerquery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1455" y="1085840"/>
            <a:ext cx="5806440" cy="3360997"/>
          </a:xfrm>
          <a:prstGeom prst="rect">
            <a:avLst/>
          </a:prstGeom>
        </p:spPr>
      </p:pic>
      <p:sp>
        <p:nvSpPr>
          <p:cNvPr id="6" name="Text 3"/>
          <p:cNvSpPr/>
          <p:nvPr/>
        </p:nvSpPr>
        <p:spPr>
          <a:xfrm>
            <a:off x="1362279" y="4576377"/>
            <a:ext cx="598932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951" i="1" dirty="0">
                <a:solidFill>
                  <a:srgbClr val="605E5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 Sales table from our practice dataset, mid-transformation</a:t>
            </a:r>
            <a:endParaRPr lang="en-US" sz="951" dirty="0"/>
          </a:p>
        </p:txBody>
      </p:sp>
      <p:sp>
        <p:nvSpPr>
          <p:cNvPr id="7" name="Shape 4"/>
          <p:cNvSpPr/>
          <p:nvPr/>
        </p:nvSpPr>
        <p:spPr>
          <a:xfrm>
            <a:off x="6769063" y="1272714"/>
            <a:ext cx="2148840" cy="731520"/>
          </a:xfrm>
          <a:prstGeom prst="roundRect">
            <a:avLst>
              <a:gd name="adj" fmla="val 7500"/>
            </a:avLst>
          </a:prstGeom>
          <a:solidFill>
            <a:srgbClr val="F3F7F7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8" name="Text 5"/>
          <p:cNvSpPr/>
          <p:nvPr/>
        </p:nvSpPr>
        <p:spPr>
          <a:xfrm>
            <a:off x="6887935" y="1327578"/>
            <a:ext cx="1938528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1051" b="1" dirty="0">
                <a:solidFill>
                  <a:srgbClr val="0A6E7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Queries pane</a:t>
            </a:r>
            <a:endParaRPr lang="en-US" sz="1051" dirty="0"/>
          </a:p>
          <a:p>
            <a:r>
              <a:rPr lang="en-US" sz="900" dirty="0">
                <a:solidFill>
                  <a:srgbClr val="605E5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One query per table — our 5 practice tables plus measures.</a:t>
            </a:r>
            <a:endParaRPr lang="en-US" sz="1051" dirty="0"/>
          </a:p>
        </p:txBody>
      </p:sp>
      <p:sp>
        <p:nvSpPr>
          <p:cNvPr id="9" name="Shape 6"/>
          <p:cNvSpPr/>
          <p:nvPr/>
        </p:nvSpPr>
        <p:spPr>
          <a:xfrm>
            <a:off x="6769063" y="2113962"/>
            <a:ext cx="2148840" cy="731520"/>
          </a:xfrm>
          <a:prstGeom prst="roundRect">
            <a:avLst>
              <a:gd name="adj" fmla="val 7500"/>
            </a:avLst>
          </a:prstGeom>
          <a:solidFill>
            <a:srgbClr val="F3F7F7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10" name="Text 7"/>
          <p:cNvSpPr/>
          <p:nvPr/>
        </p:nvSpPr>
        <p:spPr>
          <a:xfrm>
            <a:off x="6887935" y="2168826"/>
            <a:ext cx="1938528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1051" b="1" dirty="0">
                <a:solidFill>
                  <a:srgbClr val="0A6E7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Column profiling</a:t>
            </a:r>
            <a:endParaRPr lang="en-US" sz="1051" dirty="0"/>
          </a:p>
          <a:p>
            <a:r>
              <a:rPr lang="en-US" sz="900" dirty="0">
                <a:solidFill>
                  <a:srgbClr val="605E5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Valid / Error / Empty bars instantly expose data quality issues.</a:t>
            </a:r>
            <a:endParaRPr lang="en-US" sz="1051" dirty="0"/>
          </a:p>
        </p:txBody>
      </p:sp>
      <p:sp>
        <p:nvSpPr>
          <p:cNvPr id="11" name="Shape 8"/>
          <p:cNvSpPr/>
          <p:nvPr/>
        </p:nvSpPr>
        <p:spPr>
          <a:xfrm>
            <a:off x="6769063" y="2955210"/>
            <a:ext cx="2148840" cy="731520"/>
          </a:xfrm>
          <a:prstGeom prst="roundRect">
            <a:avLst>
              <a:gd name="adj" fmla="val 7500"/>
            </a:avLst>
          </a:prstGeom>
          <a:solidFill>
            <a:srgbClr val="FDF6DC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12" name="Text 9"/>
          <p:cNvSpPr/>
          <p:nvPr/>
        </p:nvSpPr>
        <p:spPr>
          <a:xfrm>
            <a:off x="6887935" y="3010074"/>
            <a:ext cx="1938528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1051" b="1" dirty="0">
                <a:solidFill>
                  <a:srgbClr val="0A6E7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Applied Steps</a:t>
            </a:r>
            <a:endParaRPr lang="en-US" sz="1051" dirty="0"/>
          </a:p>
          <a:p>
            <a:r>
              <a:rPr lang="en-US" sz="900" dirty="0">
                <a:solidFill>
                  <a:srgbClr val="605E5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Every click is recorded like a macro — audit trail of your cleaning, replayed on refresh.</a:t>
            </a:r>
            <a:endParaRPr lang="en-US" sz="1051" dirty="0"/>
          </a:p>
        </p:txBody>
      </p:sp>
      <p:sp>
        <p:nvSpPr>
          <p:cNvPr id="13" name="Shape 10"/>
          <p:cNvSpPr/>
          <p:nvPr/>
        </p:nvSpPr>
        <p:spPr>
          <a:xfrm>
            <a:off x="6769063" y="3796458"/>
            <a:ext cx="2148840" cy="731520"/>
          </a:xfrm>
          <a:prstGeom prst="roundRect">
            <a:avLst>
              <a:gd name="adj" fmla="val 7500"/>
            </a:avLst>
          </a:prstGeom>
          <a:solidFill>
            <a:srgbClr val="F3F7F7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14" name="Text 11"/>
          <p:cNvSpPr/>
          <p:nvPr/>
        </p:nvSpPr>
        <p:spPr>
          <a:xfrm>
            <a:off x="6887935" y="3851322"/>
            <a:ext cx="1938528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1051" b="1" dirty="0">
                <a:solidFill>
                  <a:srgbClr val="0A6E7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Formula bar</a:t>
            </a:r>
            <a:endParaRPr lang="en-US" sz="1051" dirty="0"/>
          </a:p>
          <a:p>
            <a:r>
              <a:rPr lang="en-US" sz="900" dirty="0">
                <a:solidFill>
                  <a:srgbClr val="605E5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Each step is 'M' code behind the scenes — no coding needed.</a:t>
            </a:r>
            <a:endParaRPr lang="en-US" sz="1051" dirty="0"/>
          </a:p>
        </p:txBody>
      </p:sp>
      <p:sp>
        <p:nvSpPr>
          <p:cNvPr id="16" name="Text 13"/>
          <p:cNvSpPr/>
          <p:nvPr/>
        </p:nvSpPr>
        <p:spPr>
          <a:xfrm>
            <a:off x="8735023" y="4729146"/>
            <a:ext cx="32004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/>
            <a:r>
              <a:rPr lang="en-US" sz="900" dirty="0">
                <a:solidFill>
                  <a:srgbClr val="605E5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10</a:t>
            </a:r>
            <a:endParaRPr lang="en-US" sz="900" dirty="0"/>
          </a:p>
        </p:txBody>
      </p:sp>
      <p:sp>
        <p:nvSpPr>
          <p:cNvPr id="18" name="Text 0">
            <a:extLst>
              <a:ext uri="{FF2B5EF4-FFF2-40B4-BE49-F238E27FC236}">
                <a16:creationId xmlns:a16="http://schemas.microsoft.com/office/drawing/2014/main" id="{2367CF0C-991E-7377-2381-1B862BDFCF9E}"/>
              </a:ext>
            </a:extLst>
          </p:cNvPr>
          <p:cNvSpPr/>
          <p:nvPr/>
        </p:nvSpPr>
        <p:spPr>
          <a:xfrm>
            <a:off x="734023" y="157146"/>
            <a:ext cx="82296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IN" sz="1100" b="1" kern="0" spc="300" dirty="0">
                <a:solidFill>
                  <a:srgbClr val="0C889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Power</a:t>
            </a:r>
            <a:r>
              <a:rPr lang="en-US" sz="1100" b="1" kern="0" spc="300" dirty="0">
                <a:solidFill>
                  <a:srgbClr val="0C889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Query</a:t>
            </a:r>
            <a:endParaRPr lang="en-US" sz="1100" dirty="0"/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id="{5A1092E8-C340-BCA1-F61E-20189EA18A5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0377" y="4594897"/>
            <a:ext cx="361667" cy="356544"/>
          </a:xfrm>
          <a:prstGeom prst="rect">
            <a:avLst/>
          </a:prstGeom>
        </p:spPr>
      </p:pic>
      <p:sp>
        <p:nvSpPr>
          <p:cNvPr id="26" name="Rectangle: Rounded Corners 5">
            <a:extLst>
              <a:ext uri="{FF2B5EF4-FFF2-40B4-BE49-F238E27FC236}">
                <a16:creationId xmlns:a16="http://schemas.microsoft.com/office/drawing/2014/main" id="{3F1FAB74-EF4B-9CCB-BEB1-37A8BBB8265D}"/>
              </a:ext>
            </a:extLst>
          </p:cNvPr>
          <p:cNvSpPr/>
          <p:nvPr/>
        </p:nvSpPr>
        <p:spPr>
          <a:xfrm>
            <a:off x="572565" y="4733149"/>
            <a:ext cx="1153761" cy="228600"/>
          </a:xfrm>
          <a:prstGeom prst="round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IN" b="1" dirty="0"/>
              <a:t>By Rit</a:t>
            </a:r>
            <a:r>
              <a:rPr lang="en-IN" b="1" dirty="0">
                <a:solidFill>
                  <a:srgbClr val="92D050"/>
                </a:solidFill>
              </a:rPr>
              <a:t>vich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E700B6F-9B70-7541-C835-6175E2F72A6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1">
            <a:extLst>
              <a:ext uri="{FF2B5EF4-FFF2-40B4-BE49-F238E27FC236}">
                <a16:creationId xmlns:a16="http://schemas.microsoft.com/office/drawing/2014/main" id="{7EE2B2D3-DE72-9FCF-BFF3-72ECC2C4DE99}"/>
              </a:ext>
            </a:extLst>
          </p:cNvPr>
          <p:cNvSpPr/>
          <p:nvPr/>
        </p:nvSpPr>
        <p:spPr>
          <a:xfrm>
            <a:off x="658368" y="289927"/>
            <a:ext cx="8138160" cy="5943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2800" b="1" dirty="0">
                <a:solidFill>
                  <a:srgbClr val="252423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Step 2 — Data Modelling</a:t>
            </a:r>
            <a:endParaRPr lang="en-US" sz="2800" dirty="0"/>
          </a:p>
        </p:txBody>
      </p:sp>
      <p:sp>
        <p:nvSpPr>
          <p:cNvPr id="6" name="Shape 2">
            <a:extLst>
              <a:ext uri="{FF2B5EF4-FFF2-40B4-BE49-F238E27FC236}">
                <a16:creationId xmlns:a16="http://schemas.microsoft.com/office/drawing/2014/main" id="{7892CA18-9359-D6AC-EAFF-135F03EB992B}"/>
              </a:ext>
            </a:extLst>
          </p:cNvPr>
          <p:cNvSpPr/>
          <p:nvPr/>
        </p:nvSpPr>
        <p:spPr>
          <a:xfrm>
            <a:off x="7150608" y="143623"/>
            <a:ext cx="1645920" cy="658368"/>
          </a:xfrm>
          <a:prstGeom prst="roundRect">
            <a:avLst>
              <a:gd name="adj" fmla="val 9722"/>
            </a:avLst>
          </a:prstGeom>
          <a:solidFill>
            <a:srgbClr val="252423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9" name="Text 3">
            <a:extLst>
              <a:ext uri="{FF2B5EF4-FFF2-40B4-BE49-F238E27FC236}">
                <a16:creationId xmlns:a16="http://schemas.microsoft.com/office/drawing/2014/main" id="{C4D20E66-13F8-EC43-CDB5-F630643EE6D5}"/>
              </a:ext>
            </a:extLst>
          </p:cNvPr>
          <p:cNvSpPr/>
          <p:nvPr/>
        </p:nvSpPr>
        <p:spPr>
          <a:xfrm>
            <a:off x="7150608" y="143623"/>
            <a:ext cx="1645920" cy="6583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/>
            <a:r>
              <a:rPr lang="en-US" sz="1000" b="1" kern="0" spc="200" dirty="0">
                <a:solidFill>
                  <a:srgbClr val="F2C81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STEP 2</a:t>
            </a:r>
            <a:endParaRPr lang="en-US" sz="1000" dirty="0"/>
          </a:p>
          <a:p>
            <a:pPr algn="ctr"/>
            <a:r>
              <a:rPr lang="en-US" sz="12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Data Modelling</a:t>
            </a:r>
            <a:endParaRPr lang="en-US" sz="1000" dirty="0"/>
          </a:p>
        </p:txBody>
      </p:sp>
      <p:sp>
        <p:nvSpPr>
          <p:cNvPr id="12" name="Text 4">
            <a:extLst>
              <a:ext uri="{FF2B5EF4-FFF2-40B4-BE49-F238E27FC236}">
                <a16:creationId xmlns:a16="http://schemas.microsoft.com/office/drawing/2014/main" id="{7ED4D925-1A66-B0EF-6AA4-E2964783E727}"/>
              </a:ext>
            </a:extLst>
          </p:cNvPr>
          <p:cNvSpPr/>
          <p:nvPr/>
        </p:nvSpPr>
        <p:spPr>
          <a:xfrm>
            <a:off x="658368" y="1131175"/>
            <a:ext cx="813816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r>
              <a:rPr lang="en-US" sz="1400" b="1" dirty="0">
                <a:solidFill>
                  <a:srgbClr val="B4530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Definition:  </a:t>
            </a:r>
            <a:r>
              <a:rPr lang="en-US" sz="1400" dirty="0">
                <a:solidFill>
                  <a:srgbClr val="25242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Connecting business data tables using relationships — so every report answers from one consistent model.</a:t>
            </a:r>
            <a:endParaRPr lang="en-US" sz="1400" dirty="0"/>
          </a:p>
        </p:txBody>
      </p:sp>
      <p:sp>
        <p:nvSpPr>
          <p:cNvPr id="16" name="Shape 5">
            <a:extLst>
              <a:ext uri="{FF2B5EF4-FFF2-40B4-BE49-F238E27FC236}">
                <a16:creationId xmlns:a16="http://schemas.microsoft.com/office/drawing/2014/main" id="{C0C74B6E-53DE-E81E-6A01-D722A0A2A8B2}"/>
              </a:ext>
            </a:extLst>
          </p:cNvPr>
          <p:cNvSpPr/>
          <p:nvPr/>
        </p:nvSpPr>
        <p:spPr>
          <a:xfrm>
            <a:off x="658368" y="1771255"/>
            <a:ext cx="8138160" cy="475488"/>
          </a:xfrm>
          <a:prstGeom prst="roundRect">
            <a:avLst>
              <a:gd name="adj" fmla="val 11538"/>
            </a:avLst>
          </a:prstGeom>
          <a:solidFill>
            <a:srgbClr val="FBF3D5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20" name="Shape 6">
            <a:extLst>
              <a:ext uri="{FF2B5EF4-FFF2-40B4-BE49-F238E27FC236}">
                <a16:creationId xmlns:a16="http://schemas.microsoft.com/office/drawing/2014/main" id="{77B4DFE0-8E1A-E642-9F2E-E01640D9720F}"/>
              </a:ext>
            </a:extLst>
          </p:cNvPr>
          <p:cNvSpPr/>
          <p:nvPr/>
        </p:nvSpPr>
        <p:spPr>
          <a:xfrm>
            <a:off x="813816" y="1839835"/>
            <a:ext cx="338328" cy="338328"/>
          </a:xfrm>
          <a:prstGeom prst="ellipse">
            <a:avLst/>
          </a:prstGeom>
          <a:solidFill>
            <a:srgbClr val="FFFFFF"/>
          </a:solidFill>
          <a:ln/>
        </p:spPr>
        <p:txBody>
          <a:bodyPr/>
          <a:lstStyle/>
          <a:p>
            <a:endParaRPr lang="en-US"/>
          </a:p>
        </p:txBody>
      </p:sp>
      <p:pic>
        <p:nvPicPr>
          <p:cNvPr id="24" name="Image 0" descr="preencoded.png">
            <a:extLst>
              <a:ext uri="{FF2B5EF4-FFF2-40B4-BE49-F238E27FC236}">
                <a16:creationId xmlns:a16="http://schemas.microsoft.com/office/drawing/2014/main" id="{0BF4181E-F74D-46DB-3782-79E388173DB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1782" y="1927801"/>
            <a:ext cx="162397" cy="162397"/>
          </a:xfrm>
          <a:prstGeom prst="rect">
            <a:avLst/>
          </a:prstGeom>
        </p:spPr>
      </p:pic>
      <p:sp>
        <p:nvSpPr>
          <p:cNvPr id="28" name="Text 7">
            <a:extLst>
              <a:ext uri="{FF2B5EF4-FFF2-40B4-BE49-F238E27FC236}">
                <a16:creationId xmlns:a16="http://schemas.microsoft.com/office/drawing/2014/main" id="{5E33BF6C-DEDA-F44A-5DE9-CC5DBEE47380}"/>
              </a:ext>
            </a:extLst>
          </p:cNvPr>
          <p:cNvSpPr/>
          <p:nvPr/>
        </p:nvSpPr>
        <p:spPr>
          <a:xfrm>
            <a:off x="1298448" y="1771255"/>
            <a:ext cx="2103120" cy="4754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1300" b="1" dirty="0">
                <a:solidFill>
                  <a:srgbClr val="25242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Fact Tables</a:t>
            </a:r>
            <a:endParaRPr lang="en-US" sz="1300" dirty="0"/>
          </a:p>
        </p:txBody>
      </p:sp>
      <p:sp>
        <p:nvSpPr>
          <p:cNvPr id="32" name="Text 8">
            <a:extLst>
              <a:ext uri="{FF2B5EF4-FFF2-40B4-BE49-F238E27FC236}">
                <a16:creationId xmlns:a16="http://schemas.microsoft.com/office/drawing/2014/main" id="{F59D41C3-CD31-A355-CA2B-FCFF127F736C}"/>
              </a:ext>
            </a:extLst>
          </p:cNvPr>
          <p:cNvSpPr/>
          <p:nvPr/>
        </p:nvSpPr>
        <p:spPr>
          <a:xfrm>
            <a:off x="3538728" y="1771255"/>
            <a:ext cx="5120640" cy="4754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1200" dirty="0">
                <a:solidFill>
                  <a:srgbClr val="605E5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Transactions &amp; numbers — e.g. Sales, Collections</a:t>
            </a:r>
            <a:endParaRPr lang="en-US" sz="1200" dirty="0"/>
          </a:p>
        </p:txBody>
      </p:sp>
      <p:sp>
        <p:nvSpPr>
          <p:cNvPr id="36" name="Shape 9">
            <a:extLst>
              <a:ext uri="{FF2B5EF4-FFF2-40B4-BE49-F238E27FC236}">
                <a16:creationId xmlns:a16="http://schemas.microsoft.com/office/drawing/2014/main" id="{55A59C57-D8BB-170E-E0EE-48B67ADFD4ED}"/>
              </a:ext>
            </a:extLst>
          </p:cNvPr>
          <p:cNvSpPr/>
          <p:nvPr/>
        </p:nvSpPr>
        <p:spPr>
          <a:xfrm>
            <a:off x="658368" y="2338183"/>
            <a:ext cx="8138160" cy="475488"/>
          </a:xfrm>
          <a:prstGeom prst="roundRect">
            <a:avLst>
              <a:gd name="adj" fmla="val 11538"/>
            </a:avLst>
          </a:prstGeom>
          <a:solidFill>
            <a:srgbClr val="F5F4F2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40" name="Shape 10">
            <a:extLst>
              <a:ext uri="{FF2B5EF4-FFF2-40B4-BE49-F238E27FC236}">
                <a16:creationId xmlns:a16="http://schemas.microsoft.com/office/drawing/2014/main" id="{F97D88CC-7984-540C-7C1E-2ECBFB480058}"/>
              </a:ext>
            </a:extLst>
          </p:cNvPr>
          <p:cNvSpPr/>
          <p:nvPr/>
        </p:nvSpPr>
        <p:spPr>
          <a:xfrm>
            <a:off x="813816" y="2406763"/>
            <a:ext cx="338328" cy="338328"/>
          </a:xfrm>
          <a:prstGeom prst="ellipse">
            <a:avLst/>
          </a:prstGeom>
          <a:solidFill>
            <a:srgbClr val="FFFFFF"/>
          </a:solidFill>
          <a:ln/>
        </p:spPr>
        <p:txBody>
          <a:bodyPr/>
          <a:lstStyle/>
          <a:p>
            <a:endParaRPr lang="en-US"/>
          </a:p>
        </p:txBody>
      </p:sp>
      <p:pic>
        <p:nvPicPr>
          <p:cNvPr id="44" name="Image 1" descr="preencoded.png">
            <a:extLst>
              <a:ext uri="{FF2B5EF4-FFF2-40B4-BE49-F238E27FC236}">
                <a16:creationId xmlns:a16="http://schemas.microsoft.com/office/drawing/2014/main" id="{74FB9E9F-FE58-6F96-3E68-E34A375C363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01782" y="2494729"/>
            <a:ext cx="162397" cy="162397"/>
          </a:xfrm>
          <a:prstGeom prst="rect">
            <a:avLst/>
          </a:prstGeom>
        </p:spPr>
      </p:pic>
      <p:sp>
        <p:nvSpPr>
          <p:cNvPr id="48" name="Text 11">
            <a:extLst>
              <a:ext uri="{FF2B5EF4-FFF2-40B4-BE49-F238E27FC236}">
                <a16:creationId xmlns:a16="http://schemas.microsoft.com/office/drawing/2014/main" id="{18C54899-FCD4-AD4E-854F-1FC27B81FEDF}"/>
              </a:ext>
            </a:extLst>
          </p:cNvPr>
          <p:cNvSpPr/>
          <p:nvPr/>
        </p:nvSpPr>
        <p:spPr>
          <a:xfrm>
            <a:off x="1298448" y="2338183"/>
            <a:ext cx="2103120" cy="4754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1300" b="1" dirty="0">
                <a:solidFill>
                  <a:srgbClr val="25242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Dimension Tables</a:t>
            </a:r>
            <a:endParaRPr lang="en-US" sz="1300" dirty="0"/>
          </a:p>
        </p:txBody>
      </p:sp>
      <p:sp>
        <p:nvSpPr>
          <p:cNvPr id="52" name="Text 12">
            <a:extLst>
              <a:ext uri="{FF2B5EF4-FFF2-40B4-BE49-F238E27FC236}">
                <a16:creationId xmlns:a16="http://schemas.microsoft.com/office/drawing/2014/main" id="{169E122A-41AC-2B2F-77D1-6A2EA7EC4958}"/>
              </a:ext>
            </a:extLst>
          </p:cNvPr>
          <p:cNvSpPr/>
          <p:nvPr/>
        </p:nvSpPr>
        <p:spPr>
          <a:xfrm>
            <a:off x="3538728" y="2338183"/>
            <a:ext cx="5120640" cy="4754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1200" dirty="0">
                <a:solidFill>
                  <a:srgbClr val="605E5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Descriptive context — e.g. Customers, Products, Dates</a:t>
            </a:r>
            <a:endParaRPr lang="en-US" sz="1200" dirty="0"/>
          </a:p>
        </p:txBody>
      </p:sp>
      <p:sp>
        <p:nvSpPr>
          <p:cNvPr id="56" name="Shape 13">
            <a:extLst>
              <a:ext uri="{FF2B5EF4-FFF2-40B4-BE49-F238E27FC236}">
                <a16:creationId xmlns:a16="http://schemas.microsoft.com/office/drawing/2014/main" id="{19D89756-AB4C-CA5D-5B3E-08AE96C25E4E}"/>
              </a:ext>
            </a:extLst>
          </p:cNvPr>
          <p:cNvSpPr/>
          <p:nvPr/>
        </p:nvSpPr>
        <p:spPr>
          <a:xfrm>
            <a:off x="658368" y="2905111"/>
            <a:ext cx="8138160" cy="475488"/>
          </a:xfrm>
          <a:prstGeom prst="roundRect">
            <a:avLst>
              <a:gd name="adj" fmla="val 11538"/>
            </a:avLst>
          </a:prstGeom>
          <a:solidFill>
            <a:srgbClr val="FBF3D5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60" name="Shape 14">
            <a:extLst>
              <a:ext uri="{FF2B5EF4-FFF2-40B4-BE49-F238E27FC236}">
                <a16:creationId xmlns:a16="http://schemas.microsoft.com/office/drawing/2014/main" id="{A5E383F5-ADE7-8080-F2DB-A089C622F227}"/>
              </a:ext>
            </a:extLst>
          </p:cNvPr>
          <p:cNvSpPr/>
          <p:nvPr/>
        </p:nvSpPr>
        <p:spPr>
          <a:xfrm>
            <a:off x="813816" y="2973691"/>
            <a:ext cx="338328" cy="338328"/>
          </a:xfrm>
          <a:prstGeom prst="ellipse">
            <a:avLst/>
          </a:prstGeom>
          <a:solidFill>
            <a:srgbClr val="FFFFFF"/>
          </a:solidFill>
          <a:ln/>
        </p:spPr>
        <p:txBody>
          <a:bodyPr/>
          <a:lstStyle/>
          <a:p>
            <a:endParaRPr lang="en-US"/>
          </a:p>
        </p:txBody>
      </p:sp>
      <p:pic>
        <p:nvPicPr>
          <p:cNvPr id="64" name="Image 2" descr="preencoded.png">
            <a:extLst>
              <a:ext uri="{FF2B5EF4-FFF2-40B4-BE49-F238E27FC236}">
                <a16:creationId xmlns:a16="http://schemas.microsoft.com/office/drawing/2014/main" id="{A1D42679-8E7D-7BA3-A4CA-85038DE021C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01782" y="3061657"/>
            <a:ext cx="162397" cy="162397"/>
          </a:xfrm>
          <a:prstGeom prst="rect">
            <a:avLst/>
          </a:prstGeom>
        </p:spPr>
      </p:pic>
      <p:sp>
        <p:nvSpPr>
          <p:cNvPr id="68" name="Text 15">
            <a:extLst>
              <a:ext uri="{FF2B5EF4-FFF2-40B4-BE49-F238E27FC236}">
                <a16:creationId xmlns:a16="http://schemas.microsoft.com/office/drawing/2014/main" id="{47EDEDC2-9A06-BBD9-8685-8FBD7E820E0A}"/>
              </a:ext>
            </a:extLst>
          </p:cNvPr>
          <p:cNvSpPr/>
          <p:nvPr/>
        </p:nvSpPr>
        <p:spPr>
          <a:xfrm>
            <a:off x="1298448" y="2905111"/>
            <a:ext cx="2103120" cy="4754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1300" b="1" dirty="0">
                <a:solidFill>
                  <a:srgbClr val="25242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Relationships</a:t>
            </a:r>
            <a:endParaRPr lang="en-US" sz="1300" dirty="0"/>
          </a:p>
        </p:txBody>
      </p:sp>
      <p:sp>
        <p:nvSpPr>
          <p:cNvPr id="72" name="Text 16">
            <a:extLst>
              <a:ext uri="{FF2B5EF4-FFF2-40B4-BE49-F238E27FC236}">
                <a16:creationId xmlns:a16="http://schemas.microsoft.com/office/drawing/2014/main" id="{11276504-4464-CFA7-8718-1FF76FA59D67}"/>
              </a:ext>
            </a:extLst>
          </p:cNvPr>
          <p:cNvSpPr/>
          <p:nvPr/>
        </p:nvSpPr>
        <p:spPr>
          <a:xfrm>
            <a:off x="3538728" y="2905111"/>
            <a:ext cx="5120640" cy="4754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1200" dirty="0">
                <a:solidFill>
                  <a:srgbClr val="605E5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How tables connect, usually One-to-Many</a:t>
            </a:r>
            <a:endParaRPr lang="en-US" sz="1200" dirty="0"/>
          </a:p>
        </p:txBody>
      </p:sp>
      <p:sp>
        <p:nvSpPr>
          <p:cNvPr id="76" name="Shape 17">
            <a:extLst>
              <a:ext uri="{FF2B5EF4-FFF2-40B4-BE49-F238E27FC236}">
                <a16:creationId xmlns:a16="http://schemas.microsoft.com/office/drawing/2014/main" id="{4FE88361-B681-1DBF-7A59-64167494B107}"/>
              </a:ext>
            </a:extLst>
          </p:cNvPr>
          <p:cNvSpPr/>
          <p:nvPr/>
        </p:nvSpPr>
        <p:spPr>
          <a:xfrm>
            <a:off x="658368" y="3472039"/>
            <a:ext cx="8138160" cy="475488"/>
          </a:xfrm>
          <a:prstGeom prst="roundRect">
            <a:avLst>
              <a:gd name="adj" fmla="val 11538"/>
            </a:avLst>
          </a:prstGeom>
          <a:solidFill>
            <a:srgbClr val="F5F4F2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80" name="Shape 18">
            <a:extLst>
              <a:ext uri="{FF2B5EF4-FFF2-40B4-BE49-F238E27FC236}">
                <a16:creationId xmlns:a16="http://schemas.microsoft.com/office/drawing/2014/main" id="{2121B293-2AD1-0F59-7BDF-0F1A5063F5A9}"/>
              </a:ext>
            </a:extLst>
          </p:cNvPr>
          <p:cNvSpPr/>
          <p:nvPr/>
        </p:nvSpPr>
        <p:spPr>
          <a:xfrm>
            <a:off x="813816" y="3540619"/>
            <a:ext cx="338328" cy="338328"/>
          </a:xfrm>
          <a:prstGeom prst="ellipse">
            <a:avLst/>
          </a:prstGeom>
          <a:solidFill>
            <a:srgbClr val="FFFFFF"/>
          </a:solidFill>
          <a:ln/>
        </p:spPr>
        <p:txBody>
          <a:bodyPr/>
          <a:lstStyle/>
          <a:p>
            <a:endParaRPr lang="en-US"/>
          </a:p>
        </p:txBody>
      </p:sp>
      <p:pic>
        <p:nvPicPr>
          <p:cNvPr id="84" name="Image 3" descr="preencoded.png">
            <a:extLst>
              <a:ext uri="{FF2B5EF4-FFF2-40B4-BE49-F238E27FC236}">
                <a16:creationId xmlns:a16="http://schemas.microsoft.com/office/drawing/2014/main" id="{143C204C-D2C5-1965-C97B-9071B3B7BC6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01782" y="3628585"/>
            <a:ext cx="162397" cy="162397"/>
          </a:xfrm>
          <a:prstGeom prst="rect">
            <a:avLst/>
          </a:prstGeom>
        </p:spPr>
      </p:pic>
      <p:sp>
        <p:nvSpPr>
          <p:cNvPr id="88" name="Text 19">
            <a:extLst>
              <a:ext uri="{FF2B5EF4-FFF2-40B4-BE49-F238E27FC236}">
                <a16:creationId xmlns:a16="http://schemas.microsoft.com/office/drawing/2014/main" id="{DB4560C3-EAC6-8221-96AB-4E13425BB48D}"/>
              </a:ext>
            </a:extLst>
          </p:cNvPr>
          <p:cNvSpPr/>
          <p:nvPr/>
        </p:nvSpPr>
        <p:spPr>
          <a:xfrm>
            <a:off x="1298448" y="3472039"/>
            <a:ext cx="2103120" cy="4754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1300" b="1" dirty="0">
                <a:solidFill>
                  <a:srgbClr val="25242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Primary Keys</a:t>
            </a:r>
            <a:endParaRPr lang="en-US" sz="1300" dirty="0"/>
          </a:p>
        </p:txBody>
      </p:sp>
      <p:sp>
        <p:nvSpPr>
          <p:cNvPr id="91" name="Text 20">
            <a:extLst>
              <a:ext uri="{FF2B5EF4-FFF2-40B4-BE49-F238E27FC236}">
                <a16:creationId xmlns:a16="http://schemas.microsoft.com/office/drawing/2014/main" id="{65F1C345-DB56-A437-5EBF-F0912AAB9F47}"/>
              </a:ext>
            </a:extLst>
          </p:cNvPr>
          <p:cNvSpPr/>
          <p:nvPr/>
        </p:nvSpPr>
        <p:spPr>
          <a:xfrm>
            <a:off x="3538728" y="3472039"/>
            <a:ext cx="5120640" cy="4754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1200" dirty="0">
                <a:solidFill>
                  <a:srgbClr val="605E5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Unique identifier in the dimension table</a:t>
            </a:r>
            <a:endParaRPr lang="en-US" sz="1200" dirty="0"/>
          </a:p>
        </p:txBody>
      </p:sp>
      <p:sp>
        <p:nvSpPr>
          <p:cNvPr id="93" name="Shape 21">
            <a:extLst>
              <a:ext uri="{FF2B5EF4-FFF2-40B4-BE49-F238E27FC236}">
                <a16:creationId xmlns:a16="http://schemas.microsoft.com/office/drawing/2014/main" id="{7D7A8346-5B1C-B662-75CD-EE9E26909F60}"/>
              </a:ext>
            </a:extLst>
          </p:cNvPr>
          <p:cNvSpPr/>
          <p:nvPr/>
        </p:nvSpPr>
        <p:spPr>
          <a:xfrm>
            <a:off x="658368" y="4038967"/>
            <a:ext cx="8138160" cy="475488"/>
          </a:xfrm>
          <a:prstGeom prst="roundRect">
            <a:avLst>
              <a:gd name="adj" fmla="val 11538"/>
            </a:avLst>
          </a:prstGeom>
          <a:solidFill>
            <a:srgbClr val="FBF3D5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95" name="Shape 22">
            <a:extLst>
              <a:ext uri="{FF2B5EF4-FFF2-40B4-BE49-F238E27FC236}">
                <a16:creationId xmlns:a16="http://schemas.microsoft.com/office/drawing/2014/main" id="{28B23941-64E6-4607-69C6-727ADA148B39}"/>
              </a:ext>
            </a:extLst>
          </p:cNvPr>
          <p:cNvSpPr/>
          <p:nvPr/>
        </p:nvSpPr>
        <p:spPr>
          <a:xfrm>
            <a:off x="813816" y="4107547"/>
            <a:ext cx="338328" cy="338328"/>
          </a:xfrm>
          <a:prstGeom prst="ellipse">
            <a:avLst/>
          </a:prstGeom>
          <a:solidFill>
            <a:srgbClr val="FFFFFF"/>
          </a:solidFill>
          <a:ln/>
        </p:spPr>
        <p:txBody>
          <a:bodyPr/>
          <a:lstStyle/>
          <a:p>
            <a:endParaRPr lang="en-US"/>
          </a:p>
        </p:txBody>
      </p:sp>
      <p:pic>
        <p:nvPicPr>
          <p:cNvPr id="97" name="Image 4" descr="preencoded.png">
            <a:extLst>
              <a:ext uri="{FF2B5EF4-FFF2-40B4-BE49-F238E27FC236}">
                <a16:creationId xmlns:a16="http://schemas.microsoft.com/office/drawing/2014/main" id="{10B0C087-4F35-169F-3E7D-4E8BD9C6374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01782" y="4195513"/>
            <a:ext cx="162397" cy="162397"/>
          </a:xfrm>
          <a:prstGeom prst="rect">
            <a:avLst/>
          </a:prstGeom>
        </p:spPr>
      </p:pic>
      <p:sp>
        <p:nvSpPr>
          <p:cNvPr id="99" name="Text 23">
            <a:extLst>
              <a:ext uri="{FF2B5EF4-FFF2-40B4-BE49-F238E27FC236}">
                <a16:creationId xmlns:a16="http://schemas.microsoft.com/office/drawing/2014/main" id="{2183BAAE-D60E-01B0-B8E9-3906C4AF0F11}"/>
              </a:ext>
            </a:extLst>
          </p:cNvPr>
          <p:cNvSpPr/>
          <p:nvPr/>
        </p:nvSpPr>
        <p:spPr>
          <a:xfrm>
            <a:off x="1298448" y="4038967"/>
            <a:ext cx="2103120" cy="4754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1300" b="1" dirty="0">
                <a:solidFill>
                  <a:srgbClr val="25242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Foreign Keys</a:t>
            </a:r>
            <a:endParaRPr lang="en-US" sz="1300" dirty="0"/>
          </a:p>
        </p:txBody>
      </p:sp>
      <p:sp>
        <p:nvSpPr>
          <p:cNvPr id="101" name="Text 24">
            <a:extLst>
              <a:ext uri="{FF2B5EF4-FFF2-40B4-BE49-F238E27FC236}">
                <a16:creationId xmlns:a16="http://schemas.microsoft.com/office/drawing/2014/main" id="{2F75F1D3-71F2-07E1-944B-A9C9A2BBE21F}"/>
              </a:ext>
            </a:extLst>
          </p:cNvPr>
          <p:cNvSpPr/>
          <p:nvPr/>
        </p:nvSpPr>
        <p:spPr>
          <a:xfrm>
            <a:off x="3538728" y="4038967"/>
            <a:ext cx="5120640" cy="4754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1200" dirty="0">
                <a:solidFill>
                  <a:srgbClr val="605E5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Matching column in the fact table</a:t>
            </a:r>
            <a:endParaRPr lang="en-US" sz="1200" dirty="0"/>
          </a:p>
        </p:txBody>
      </p:sp>
      <p:pic>
        <p:nvPicPr>
          <p:cNvPr id="107" name="Picture 106">
            <a:extLst>
              <a:ext uri="{FF2B5EF4-FFF2-40B4-BE49-F238E27FC236}">
                <a16:creationId xmlns:a16="http://schemas.microsoft.com/office/drawing/2014/main" id="{DD555BC6-EEDD-AFA5-A1A1-D45B002BB36A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80377" y="4594897"/>
            <a:ext cx="361667" cy="356544"/>
          </a:xfrm>
          <a:prstGeom prst="rect">
            <a:avLst/>
          </a:prstGeom>
        </p:spPr>
      </p:pic>
      <p:sp>
        <p:nvSpPr>
          <p:cNvPr id="109" name="Rectangle: Rounded Corners 5">
            <a:extLst>
              <a:ext uri="{FF2B5EF4-FFF2-40B4-BE49-F238E27FC236}">
                <a16:creationId xmlns:a16="http://schemas.microsoft.com/office/drawing/2014/main" id="{306E1011-7CA9-FAEE-29BC-775257627CD3}"/>
              </a:ext>
            </a:extLst>
          </p:cNvPr>
          <p:cNvSpPr/>
          <p:nvPr/>
        </p:nvSpPr>
        <p:spPr>
          <a:xfrm>
            <a:off x="572565" y="4733149"/>
            <a:ext cx="1153761" cy="228600"/>
          </a:xfrm>
          <a:prstGeom prst="round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IN" b="1" dirty="0"/>
              <a:t>By Rit</a:t>
            </a:r>
            <a:r>
              <a:rPr lang="en-IN" b="1" dirty="0">
                <a:solidFill>
                  <a:srgbClr val="92D050"/>
                </a:solidFill>
              </a:rPr>
              <a:t>vich</a:t>
            </a:r>
          </a:p>
        </p:txBody>
      </p:sp>
    </p:spTree>
    <p:extLst>
      <p:ext uri="{BB962C8B-B14F-4D97-AF65-F5344CB8AC3E}">
        <p14:creationId xmlns:p14="http://schemas.microsoft.com/office/powerpoint/2010/main" val="211266263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1"/>
          <p:cNvSpPr/>
          <p:nvPr/>
        </p:nvSpPr>
        <p:spPr>
          <a:xfrm>
            <a:off x="734023" y="428641"/>
            <a:ext cx="8229600" cy="5943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3000" b="1" dirty="0">
                <a:solidFill>
                  <a:srgbClr val="2B2A2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 Star Schema — Our Model</a:t>
            </a:r>
            <a:endParaRPr lang="en-US" sz="3000" dirty="0"/>
          </a:p>
        </p:txBody>
      </p:sp>
      <p:sp>
        <p:nvSpPr>
          <p:cNvPr id="4" name="Shape 2"/>
          <p:cNvSpPr/>
          <p:nvPr/>
        </p:nvSpPr>
        <p:spPr>
          <a:xfrm>
            <a:off x="688303" y="1124989"/>
            <a:ext cx="5952744" cy="3380471"/>
          </a:xfrm>
          <a:prstGeom prst="roundRect">
            <a:avLst>
              <a:gd name="adj" fmla="val 1352"/>
            </a:avLst>
          </a:prstGeom>
          <a:solidFill>
            <a:srgbClr val="FFFFFF"/>
          </a:solidFill>
          <a:ln w="12700">
            <a:solidFill>
              <a:srgbClr val="D2D0CE"/>
            </a:solidFill>
            <a:prstDash val="solid"/>
          </a:ln>
          <a:effectLst>
            <a:outerShdw blurRad="101600" dist="25400" dir="2700000" algn="bl" rotWithShape="0">
              <a:srgbClr val="000000">
                <a:alpha val="18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pic>
        <p:nvPicPr>
          <p:cNvPr id="5" name="Image 0" descr="assets/modelview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1455" y="1198141"/>
            <a:ext cx="5806440" cy="3234167"/>
          </a:xfrm>
          <a:prstGeom prst="rect">
            <a:avLst/>
          </a:prstGeom>
        </p:spPr>
      </p:pic>
      <p:sp>
        <p:nvSpPr>
          <p:cNvPr id="6" name="Text 3"/>
          <p:cNvSpPr/>
          <p:nvPr/>
        </p:nvSpPr>
        <p:spPr>
          <a:xfrm>
            <a:off x="688303" y="4505459"/>
            <a:ext cx="598932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951" i="1" dirty="0">
                <a:solidFill>
                  <a:srgbClr val="605E5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Model View — Sales at the centre, four dimensions around it</a:t>
            </a:r>
            <a:endParaRPr lang="en-US" sz="951" dirty="0"/>
          </a:p>
        </p:txBody>
      </p:sp>
      <p:sp>
        <p:nvSpPr>
          <p:cNvPr id="7" name="Text 4"/>
          <p:cNvSpPr/>
          <p:nvPr/>
        </p:nvSpPr>
        <p:spPr>
          <a:xfrm>
            <a:off x="6741631" y="1388761"/>
            <a:ext cx="2194560" cy="31089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spcAft>
                <a:spcPts val="1000"/>
              </a:spcAft>
            </a:pPr>
            <a:r>
              <a:rPr lang="en-US" sz="1200" dirty="0">
                <a:solidFill>
                  <a:srgbClr val="2B2A2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 star schema: one fact table surrounded by related dimension tables.</a:t>
            </a:r>
            <a:endParaRPr lang="en-US" sz="1200" dirty="0"/>
          </a:p>
          <a:p>
            <a:pPr marL="152396" indent="-152396">
              <a:spcAft>
                <a:spcPts val="800"/>
              </a:spcAft>
              <a:buSzPct val="100000"/>
              <a:buChar char="•"/>
            </a:pPr>
            <a:r>
              <a:rPr lang="en-US" sz="1151" dirty="0">
                <a:solidFill>
                  <a:srgbClr val="2B2A2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Each line is a relationship: 1 on the dimension side, * (many) on the Sales side.</a:t>
            </a:r>
            <a:endParaRPr lang="en-US" sz="1200" dirty="0"/>
          </a:p>
          <a:p>
            <a:pPr marL="152396" indent="-152396">
              <a:spcAft>
                <a:spcPts val="800"/>
              </a:spcAft>
              <a:buSzPct val="100000"/>
              <a:buChar char="•"/>
            </a:pPr>
            <a:r>
              <a:rPr lang="en-US" sz="1151" dirty="0">
                <a:solidFill>
                  <a:srgbClr val="2B2A2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Drag key onto key to create one — Power BI often auto-detects them.</a:t>
            </a:r>
            <a:endParaRPr lang="en-US" sz="1200" dirty="0"/>
          </a:p>
          <a:p>
            <a:pPr marL="152396" indent="-152396">
              <a:buSzPct val="100000"/>
              <a:buChar char="•"/>
            </a:pPr>
            <a:r>
              <a:rPr lang="en-US" sz="1151" dirty="0">
                <a:solidFill>
                  <a:srgbClr val="2B2A2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Filters flow downstream: pick a Branch, and Sales filters automatically.</a:t>
            </a:r>
            <a:endParaRPr lang="en-US" sz="1200" dirty="0"/>
          </a:p>
        </p:txBody>
      </p:sp>
      <p:sp>
        <p:nvSpPr>
          <p:cNvPr id="9" name="Text 6"/>
          <p:cNvSpPr/>
          <p:nvPr/>
        </p:nvSpPr>
        <p:spPr>
          <a:xfrm>
            <a:off x="8735023" y="4753753"/>
            <a:ext cx="32004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/>
            <a:r>
              <a:rPr lang="en-US" sz="900" dirty="0">
                <a:solidFill>
                  <a:srgbClr val="605E5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15</a:t>
            </a:r>
            <a:endParaRPr lang="en-US" sz="900" dirty="0"/>
          </a:p>
        </p:txBody>
      </p:sp>
      <p:sp>
        <p:nvSpPr>
          <p:cNvPr id="85" name="Text 0">
            <a:extLst>
              <a:ext uri="{FF2B5EF4-FFF2-40B4-BE49-F238E27FC236}">
                <a16:creationId xmlns:a16="http://schemas.microsoft.com/office/drawing/2014/main" id="{0A5B9B4D-2C02-87DC-E43D-B343CED117B1}"/>
              </a:ext>
            </a:extLst>
          </p:cNvPr>
          <p:cNvSpPr/>
          <p:nvPr/>
        </p:nvSpPr>
        <p:spPr>
          <a:xfrm>
            <a:off x="734023" y="181753"/>
            <a:ext cx="82296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1100" b="1" kern="0" spc="300" dirty="0">
                <a:solidFill>
                  <a:srgbClr val="0C889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Data Modelling</a:t>
            </a:r>
            <a:endParaRPr lang="en-US" sz="1100" dirty="0"/>
          </a:p>
        </p:txBody>
      </p:sp>
      <p:pic>
        <p:nvPicPr>
          <p:cNvPr id="91" name="Picture 90">
            <a:extLst>
              <a:ext uri="{FF2B5EF4-FFF2-40B4-BE49-F238E27FC236}">
                <a16:creationId xmlns:a16="http://schemas.microsoft.com/office/drawing/2014/main" id="{13943977-8088-027F-CC84-EE5DB5C0427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0377" y="4594897"/>
            <a:ext cx="361667" cy="356544"/>
          </a:xfrm>
          <a:prstGeom prst="rect">
            <a:avLst/>
          </a:prstGeom>
        </p:spPr>
      </p:pic>
      <p:sp>
        <p:nvSpPr>
          <p:cNvPr id="93" name="Rectangle: Rounded Corners 5">
            <a:extLst>
              <a:ext uri="{FF2B5EF4-FFF2-40B4-BE49-F238E27FC236}">
                <a16:creationId xmlns:a16="http://schemas.microsoft.com/office/drawing/2014/main" id="{FA1B8AA0-34BD-CB48-A60D-078ED11F8AAA}"/>
              </a:ext>
            </a:extLst>
          </p:cNvPr>
          <p:cNvSpPr/>
          <p:nvPr/>
        </p:nvSpPr>
        <p:spPr>
          <a:xfrm>
            <a:off x="572565" y="4733149"/>
            <a:ext cx="1153761" cy="228600"/>
          </a:xfrm>
          <a:prstGeom prst="round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IN" b="1" dirty="0"/>
              <a:t>By Rit</a:t>
            </a:r>
            <a:r>
              <a:rPr lang="en-IN" b="1" dirty="0">
                <a:solidFill>
                  <a:srgbClr val="92D050"/>
                </a:solidFill>
              </a:rPr>
              <a:t>vich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9CFFC55-6422-D4DB-E465-97250F148C0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1">
            <a:extLst>
              <a:ext uri="{FF2B5EF4-FFF2-40B4-BE49-F238E27FC236}">
                <a16:creationId xmlns:a16="http://schemas.microsoft.com/office/drawing/2014/main" id="{6E87DFB8-9659-7247-BFA6-0458E0723538}"/>
              </a:ext>
            </a:extLst>
          </p:cNvPr>
          <p:cNvSpPr/>
          <p:nvPr/>
        </p:nvSpPr>
        <p:spPr>
          <a:xfrm>
            <a:off x="648751" y="384049"/>
            <a:ext cx="8138160" cy="5943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2800" b="1" dirty="0">
                <a:solidFill>
                  <a:srgbClr val="252423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Step 3 — DAX</a:t>
            </a:r>
            <a:endParaRPr lang="en-US" sz="2800" dirty="0"/>
          </a:p>
        </p:txBody>
      </p:sp>
      <p:sp>
        <p:nvSpPr>
          <p:cNvPr id="6" name="Shape 2">
            <a:extLst>
              <a:ext uri="{FF2B5EF4-FFF2-40B4-BE49-F238E27FC236}">
                <a16:creationId xmlns:a16="http://schemas.microsoft.com/office/drawing/2014/main" id="{10AAC928-68D9-EB18-E798-79603A52DA0D}"/>
              </a:ext>
            </a:extLst>
          </p:cNvPr>
          <p:cNvSpPr/>
          <p:nvPr/>
        </p:nvSpPr>
        <p:spPr>
          <a:xfrm>
            <a:off x="7140991" y="237745"/>
            <a:ext cx="1645920" cy="658368"/>
          </a:xfrm>
          <a:prstGeom prst="roundRect">
            <a:avLst>
              <a:gd name="adj" fmla="val 9722"/>
            </a:avLst>
          </a:prstGeom>
          <a:solidFill>
            <a:srgbClr val="252423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9" name="Text 3">
            <a:extLst>
              <a:ext uri="{FF2B5EF4-FFF2-40B4-BE49-F238E27FC236}">
                <a16:creationId xmlns:a16="http://schemas.microsoft.com/office/drawing/2014/main" id="{A8E0A3B5-441A-8E44-4828-8DFF761E4B82}"/>
              </a:ext>
            </a:extLst>
          </p:cNvPr>
          <p:cNvSpPr/>
          <p:nvPr/>
        </p:nvSpPr>
        <p:spPr>
          <a:xfrm>
            <a:off x="7140991" y="237745"/>
            <a:ext cx="1645920" cy="6583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/>
            <a:r>
              <a:rPr lang="en-US" sz="1000" b="1" kern="0" spc="200" dirty="0">
                <a:solidFill>
                  <a:srgbClr val="F2C81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STEP 3</a:t>
            </a:r>
            <a:endParaRPr lang="en-US" sz="1000" dirty="0"/>
          </a:p>
          <a:p>
            <a:pPr algn="ctr"/>
            <a:r>
              <a:rPr lang="en-US" sz="12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DAX</a:t>
            </a:r>
            <a:endParaRPr lang="en-US" sz="1000" dirty="0"/>
          </a:p>
        </p:txBody>
      </p:sp>
      <p:sp>
        <p:nvSpPr>
          <p:cNvPr id="12" name="Shape 4">
            <a:extLst>
              <a:ext uri="{FF2B5EF4-FFF2-40B4-BE49-F238E27FC236}">
                <a16:creationId xmlns:a16="http://schemas.microsoft.com/office/drawing/2014/main" id="{26DBF900-4B25-6EBE-99FB-42902BE7C935}"/>
              </a:ext>
            </a:extLst>
          </p:cNvPr>
          <p:cNvSpPr/>
          <p:nvPr/>
        </p:nvSpPr>
        <p:spPr>
          <a:xfrm>
            <a:off x="648751" y="1225297"/>
            <a:ext cx="3383280" cy="3200400"/>
          </a:xfrm>
          <a:prstGeom prst="roundRect">
            <a:avLst>
              <a:gd name="adj" fmla="val 2286"/>
            </a:avLst>
          </a:prstGeom>
          <a:solidFill>
            <a:srgbClr val="252423"/>
          </a:solidFill>
          <a:ln/>
          <a:effectLst>
            <a:outerShdw blurRad="88900" dist="25400" dir="2700000" algn="bl" rotWithShape="0">
              <a:srgbClr val="000000">
                <a:alpha val="14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16" name="Shape 5">
            <a:extLst>
              <a:ext uri="{FF2B5EF4-FFF2-40B4-BE49-F238E27FC236}">
                <a16:creationId xmlns:a16="http://schemas.microsoft.com/office/drawing/2014/main" id="{921F2E5D-F67C-A0D9-D3F1-672890FA54D5}"/>
              </a:ext>
            </a:extLst>
          </p:cNvPr>
          <p:cNvSpPr/>
          <p:nvPr/>
        </p:nvSpPr>
        <p:spPr>
          <a:xfrm>
            <a:off x="923071" y="1481329"/>
            <a:ext cx="502920" cy="502920"/>
          </a:xfrm>
          <a:prstGeom prst="ellipse">
            <a:avLst/>
          </a:prstGeom>
          <a:solidFill>
            <a:srgbClr val="3B3A39"/>
          </a:solidFill>
          <a:ln/>
        </p:spPr>
        <p:txBody>
          <a:bodyPr/>
          <a:lstStyle/>
          <a:p>
            <a:endParaRPr lang="en-US"/>
          </a:p>
        </p:txBody>
      </p:sp>
      <p:pic>
        <p:nvPicPr>
          <p:cNvPr id="20" name="Image 0" descr="preencoded.png">
            <a:extLst>
              <a:ext uri="{FF2B5EF4-FFF2-40B4-BE49-F238E27FC236}">
                <a16:creationId xmlns:a16="http://schemas.microsoft.com/office/drawing/2014/main" id="{CC841A03-5797-8F64-1946-DE1E2F1CD53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3829" y="1612087"/>
            <a:ext cx="241403" cy="241403"/>
          </a:xfrm>
          <a:prstGeom prst="rect">
            <a:avLst/>
          </a:prstGeom>
        </p:spPr>
      </p:pic>
      <p:sp>
        <p:nvSpPr>
          <p:cNvPr id="24" name="Text 6">
            <a:extLst>
              <a:ext uri="{FF2B5EF4-FFF2-40B4-BE49-F238E27FC236}">
                <a16:creationId xmlns:a16="http://schemas.microsoft.com/office/drawing/2014/main" id="{3845B7BA-120B-5CC5-01D9-60989414C09D}"/>
              </a:ext>
            </a:extLst>
          </p:cNvPr>
          <p:cNvSpPr/>
          <p:nvPr/>
        </p:nvSpPr>
        <p:spPr>
          <a:xfrm>
            <a:off x="923071" y="2121409"/>
            <a:ext cx="283464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1600" b="1" dirty="0">
                <a:solidFill>
                  <a:srgbClr val="F2C811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What is DAX?</a:t>
            </a:r>
            <a:endParaRPr lang="en-US" sz="1600" dirty="0"/>
          </a:p>
        </p:txBody>
      </p:sp>
      <p:sp>
        <p:nvSpPr>
          <p:cNvPr id="28" name="Text 7">
            <a:extLst>
              <a:ext uri="{FF2B5EF4-FFF2-40B4-BE49-F238E27FC236}">
                <a16:creationId xmlns:a16="http://schemas.microsoft.com/office/drawing/2014/main" id="{6F9DB05E-A830-D264-5458-5B41808EE43C}"/>
              </a:ext>
            </a:extLst>
          </p:cNvPr>
          <p:cNvSpPr/>
          <p:nvPr/>
        </p:nvSpPr>
        <p:spPr>
          <a:xfrm>
            <a:off x="923071" y="2450593"/>
            <a:ext cx="2880360" cy="10972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>
              <a:lnSpc>
                <a:spcPts val="1700"/>
              </a:lnSpc>
            </a:pPr>
            <a:r>
              <a:rPr lang="en-US" sz="1251" dirty="0">
                <a:solidFill>
                  <a:srgbClr val="E8E6E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Data Analysis Expressions — the formula language used to build business calculations on top of your data model.</a:t>
            </a:r>
            <a:endParaRPr lang="en-US" sz="1251" dirty="0"/>
          </a:p>
        </p:txBody>
      </p:sp>
      <p:sp>
        <p:nvSpPr>
          <p:cNvPr id="32" name="Text 8">
            <a:extLst>
              <a:ext uri="{FF2B5EF4-FFF2-40B4-BE49-F238E27FC236}">
                <a16:creationId xmlns:a16="http://schemas.microsoft.com/office/drawing/2014/main" id="{21813F18-968A-400B-65D0-6948416A9837}"/>
              </a:ext>
            </a:extLst>
          </p:cNvPr>
          <p:cNvSpPr/>
          <p:nvPr/>
        </p:nvSpPr>
        <p:spPr>
          <a:xfrm>
            <a:off x="923071" y="3694177"/>
            <a:ext cx="283464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1151" i="1" dirty="0">
                <a:solidFill>
                  <a:srgbClr val="F2C81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Today: concepts only —</a:t>
            </a:r>
            <a:endParaRPr lang="en-US" sz="1151" dirty="0"/>
          </a:p>
          <a:p>
            <a:r>
              <a:rPr lang="en-US" sz="1151" i="1" dirty="0">
                <a:solidFill>
                  <a:srgbClr val="F2C81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no advanced syntax.</a:t>
            </a:r>
            <a:endParaRPr lang="en-US" sz="1151" dirty="0"/>
          </a:p>
        </p:txBody>
      </p:sp>
      <p:sp>
        <p:nvSpPr>
          <p:cNvPr id="36" name="Text 9">
            <a:extLst>
              <a:ext uri="{FF2B5EF4-FFF2-40B4-BE49-F238E27FC236}">
                <a16:creationId xmlns:a16="http://schemas.microsoft.com/office/drawing/2014/main" id="{F1C67884-86BA-D133-9BDB-3092F31DC879}"/>
              </a:ext>
            </a:extLst>
          </p:cNvPr>
          <p:cNvSpPr/>
          <p:nvPr/>
        </p:nvSpPr>
        <p:spPr>
          <a:xfrm>
            <a:off x="4397791" y="1271017"/>
            <a:ext cx="438912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1351" b="1" dirty="0">
                <a:solidFill>
                  <a:srgbClr val="25242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Typical business measures</a:t>
            </a:r>
            <a:endParaRPr lang="en-US" sz="1351" dirty="0"/>
          </a:p>
        </p:txBody>
      </p:sp>
      <p:sp>
        <p:nvSpPr>
          <p:cNvPr id="40" name="Shape 10">
            <a:extLst>
              <a:ext uri="{FF2B5EF4-FFF2-40B4-BE49-F238E27FC236}">
                <a16:creationId xmlns:a16="http://schemas.microsoft.com/office/drawing/2014/main" id="{7182B25E-8845-67A8-3F49-7FBFA0056FD6}"/>
              </a:ext>
            </a:extLst>
          </p:cNvPr>
          <p:cNvSpPr/>
          <p:nvPr/>
        </p:nvSpPr>
        <p:spPr>
          <a:xfrm>
            <a:off x="4397791" y="1664209"/>
            <a:ext cx="2103120" cy="749808"/>
          </a:xfrm>
          <a:prstGeom prst="roundRect">
            <a:avLst>
              <a:gd name="adj" fmla="val 8537"/>
            </a:avLst>
          </a:prstGeom>
          <a:solidFill>
            <a:srgbClr val="FBF3D5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44" name="Shape 11">
            <a:extLst>
              <a:ext uri="{FF2B5EF4-FFF2-40B4-BE49-F238E27FC236}">
                <a16:creationId xmlns:a16="http://schemas.microsoft.com/office/drawing/2014/main" id="{0F46DC5A-DC9F-3BEB-8A3A-AB994C9119BE}"/>
              </a:ext>
            </a:extLst>
          </p:cNvPr>
          <p:cNvSpPr/>
          <p:nvPr/>
        </p:nvSpPr>
        <p:spPr>
          <a:xfrm>
            <a:off x="4525807" y="1856233"/>
            <a:ext cx="365760" cy="365760"/>
          </a:xfrm>
          <a:prstGeom prst="ellipse">
            <a:avLst/>
          </a:prstGeom>
          <a:solidFill>
            <a:srgbClr val="FFFFFF"/>
          </a:solidFill>
          <a:ln/>
        </p:spPr>
        <p:txBody>
          <a:bodyPr/>
          <a:lstStyle/>
          <a:p>
            <a:endParaRPr lang="en-US"/>
          </a:p>
        </p:txBody>
      </p:sp>
      <p:pic>
        <p:nvPicPr>
          <p:cNvPr id="48" name="Image 1" descr="preencoded.png">
            <a:extLst>
              <a:ext uri="{FF2B5EF4-FFF2-40B4-BE49-F238E27FC236}">
                <a16:creationId xmlns:a16="http://schemas.microsoft.com/office/drawing/2014/main" id="{4D85C71C-057F-A6CA-03C5-3664639C893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20906" y="1951330"/>
            <a:ext cx="175565" cy="175565"/>
          </a:xfrm>
          <a:prstGeom prst="rect">
            <a:avLst/>
          </a:prstGeom>
        </p:spPr>
      </p:pic>
      <p:sp>
        <p:nvSpPr>
          <p:cNvPr id="52" name="Text 12">
            <a:extLst>
              <a:ext uri="{FF2B5EF4-FFF2-40B4-BE49-F238E27FC236}">
                <a16:creationId xmlns:a16="http://schemas.microsoft.com/office/drawing/2014/main" id="{00FCC614-412C-748F-09F9-0041ADB5BB91}"/>
              </a:ext>
            </a:extLst>
          </p:cNvPr>
          <p:cNvSpPr/>
          <p:nvPr/>
        </p:nvSpPr>
        <p:spPr>
          <a:xfrm>
            <a:off x="4964719" y="1664209"/>
            <a:ext cx="1508760" cy="7498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1200" b="1" dirty="0">
                <a:solidFill>
                  <a:srgbClr val="25242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Revenue</a:t>
            </a:r>
            <a:endParaRPr lang="en-US" sz="1200" dirty="0"/>
          </a:p>
        </p:txBody>
      </p:sp>
      <p:sp>
        <p:nvSpPr>
          <p:cNvPr id="56" name="Shape 13">
            <a:extLst>
              <a:ext uri="{FF2B5EF4-FFF2-40B4-BE49-F238E27FC236}">
                <a16:creationId xmlns:a16="http://schemas.microsoft.com/office/drawing/2014/main" id="{29DBAD3A-9C90-68AF-A891-D55FE8B8DB0E}"/>
              </a:ext>
            </a:extLst>
          </p:cNvPr>
          <p:cNvSpPr/>
          <p:nvPr/>
        </p:nvSpPr>
        <p:spPr>
          <a:xfrm>
            <a:off x="6638071" y="1664209"/>
            <a:ext cx="2103120" cy="749808"/>
          </a:xfrm>
          <a:prstGeom prst="roundRect">
            <a:avLst>
              <a:gd name="adj" fmla="val 8537"/>
            </a:avLst>
          </a:prstGeom>
          <a:solidFill>
            <a:srgbClr val="F5F4F2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60" name="Shape 14">
            <a:extLst>
              <a:ext uri="{FF2B5EF4-FFF2-40B4-BE49-F238E27FC236}">
                <a16:creationId xmlns:a16="http://schemas.microsoft.com/office/drawing/2014/main" id="{35570A65-E526-21C5-1FEA-3B045FB0A708}"/>
              </a:ext>
            </a:extLst>
          </p:cNvPr>
          <p:cNvSpPr/>
          <p:nvPr/>
        </p:nvSpPr>
        <p:spPr>
          <a:xfrm>
            <a:off x="6766087" y="1856233"/>
            <a:ext cx="365760" cy="365760"/>
          </a:xfrm>
          <a:prstGeom prst="ellipse">
            <a:avLst/>
          </a:prstGeom>
          <a:solidFill>
            <a:srgbClr val="FFFFFF"/>
          </a:solidFill>
          <a:ln/>
        </p:spPr>
        <p:txBody>
          <a:bodyPr/>
          <a:lstStyle/>
          <a:p>
            <a:endParaRPr lang="en-US"/>
          </a:p>
        </p:txBody>
      </p:sp>
      <p:pic>
        <p:nvPicPr>
          <p:cNvPr id="64" name="Image 2" descr="preencoded.png">
            <a:extLst>
              <a:ext uri="{FF2B5EF4-FFF2-40B4-BE49-F238E27FC236}">
                <a16:creationId xmlns:a16="http://schemas.microsoft.com/office/drawing/2014/main" id="{4F629348-E099-5593-B80F-275771C2DF1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61186" y="1951330"/>
            <a:ext cx="175565" cy="175565"/>
          </a:xfrm>
          <a:prstGeom prst="rect">
            <a:avLst/>
          </a:prstGeom>
        </p:spPr>
      </p:pic>
      <p:sp>
        <p:nvSpPr>
          <p:cNvPr id="68" name="Text 15">
            <a:extLst>
              <a:ext uri="{FF2B5EF4-FFF2-40B4-BE49-F238E27FC236}">
                <a16:creationId xmlns:a16="http://schemas.microsoft.com/office/drawing/2014/main" id="{9D684572-C640-2F9D-A932-4D4E976F4345}"/>
              </a:ext>
            </a:extLst>
          </p:cNvPr>
          <p:cNvSpPr/>
          <p:nvPr/>
        </p:nvSpPr>
        <p:spPr>
          <a:xfrm>
            <a:off x="7204999" y="1664209"/>
            <a:ext cx="1508760" cy="7498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1200" b="1" dirty="0">
                <a:solidFill>
                  <a:srgbClr val="25242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Profit</a:t>
            </a:r>
            <a:endParaRPr lang="en-US" sz="1200" dirty="0"/>
          </a:p>
        </p:txBody>
      </p:sp>
      <p:sp>
        <p:nvSpPr>
          <p:cNvPr id="72" name="Shape 16">
            <a:extLst>
              <a:ext uri="{FF2B5EF4-FFF2-40B4-BE49-F238E27FC236}">
                <a16:creationId xmlns:a16="http://schemas.microsoft.com/office/drawing/2014/main" id="{7C8BCCAD-9869-272F-61F8-DD5DE868CABC}"/>
              </a:ext>
            </a:extLst>
          </p:cNvPr>
          <p:cNvSpPr/>
          <p:nvPr/>
        </p:nvSpPr>
        <p:spPr>
          <a:xfrm>
            <a:off x="4397791" y="2560321"/>
            <a:ext cx="2103120" cy="749808"/>
          </a:xfrm>
          <a:prstGeom prst="roundRect">
            <a:avLst>
              <a:gd name="adj" fmla="val 8537"/>
            </a:avLst>
          </a:prstGeom>
          <a:solidFill>
            <a:srgbClr val="FBF3D5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76" name="Shape 17">
            <a:extLst>
              <a:ext uri="{FF2B5EF4-FFF2-40B4-BE49-F238E27FC236}">
                <a16:creationId xmlns:a16="http://schemas.microsoft.com/office/drawing/2014/main" id="{0940B571-3578-27C5-1776-3B0BFB9604FA}"/>
              </a:ext>
            </a:extLst>
          </p:cNvPr>
          <p:cNvSpPr/>
          <p:nvPr/>
        </p:nvSpPr>
        <p:spPr>
          <a:xfrm>
            <a:off x="4525807" y="2752345"/>
            <a:ext cx="365760" cy="365760"/>
          </a:xfrm>
          <a:prstGeom prst="ellipse">
            <a:avLst/>
          </a:prstGeom>
          <a:solidFill>
            <a:srgbClr val="FFFFFF"/>
          </a:solidFill>
          <a:ln/>
        </p:spPr>
        <p:txBody>
          <a:bodyPr/>
          <a:lstStyle/>
          <a:p>
            <a:endParaRPr lang="en-US"/>
          </a:p>
        </p:txBody>
      </p:sp>
      <p:pic>
        <p:nvPicPr>
          <p:cNvPr id="80" name="Image 3" descr="preencoded.png">
            <a:extLst>
              <a:ext uri="{FF2B5EF4-FFF2-40B4-BE49-F238E27FC236}">
                <a16:creationId xmlns:a16="http://schemas.microsoft.com/office/drawing/2014/main" id="{7606CAB3-7663-CDF8-E35F-D684E680304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620906" y="2847442"/>
            <a:ext cx="175565" cy="175565"/>
          </a:xfrm>
          <a:prstGeom prst="rect">
            <a:avLst/>
          </a:prstGeom>
        </p:spPr>
      </p:pic>
      <p:sp>
        <p:nvSpPr>
          <p:cNvPr id="84" name="Text 18">
            <a:extLst>
              <a:ext uri="{FF2B5EF4-FFF2-40B4-BE49-F238E27FC236}">
                <a16:creationId xmlns:a16="http://schemas.microsoft.com/office/drawing/2014/main" id="{75D67D5D-0F47-5E1F-A17C-4AE4A5ED4A61}"/>
              </a:ext>
            </a:extLst>
          </p:cNvPr>
          <p:cNvSpPr/>
          <p:nvPr/>
        </p:nvSpPr>
        <p:spPr>
          <a:xfrm>
            <a:off x="4964719" y="2560321"/>
            <a:ext cx="1508760" cy="7498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1200" b="1" dirty="0">
                <a:solidFill>
                  <a:srgbClr val="25242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Margin %</a:t>
            </a:r>
            <a:endParaRPr lang="en-US" sz="1200" dirty="0"/>
          </a:p>
        </p:txBody>
      </p:sp>
      <p:sp>
        <p:nvSpPr>
          <p:cNvPr id="88" name="Shape 19">
            <a:extLst>
              <a:ext uri="{FF2B5EF4-FFF2-40B4-BE49-F238E27FC236}">
                <a16:creationId xmlns:a16="http://schemas.microsoft.com/office/drawing/2014/main" id="{D1596F98-0ED8-9EE6-8033-F0C470BB1092}"/>
              </a:ext>
            </a:extLst>
          </p:cNvPr>
          <p:cNvSpPr/>
          <p:nvPr/>
        </p:nvSpPr>
        <p:spPr>
          <a:xfrm>
            <a:off x="6638071" y="2560321"/>
            <a:ext cx="2103120" cy="749808"/>
          </a:xfrm>
          <a:prstGeom prst="roundRect">
            <a:avLst>
              <a:gd name="adj" fmla="val 8537"/>
            </a:avLst>
          </a:prstGeom>
          <a:solidFill>
            <a:srgbClr val="F5F4F2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91" name="Shape 20">
            <a:extLst>
              <a:ext uri="{FF2B5EF4-FFF2-40B4-BE49-F238E27FC236}">
                <a16:creationId xmlns:a16="http://schemas.microsoft.com/office/drawing/2014/main" id="{DDDFE711-2666-56A6-4E5B-1E4A90FF2D42}"/>
              </a:ext>
            </a:extLst>
          </p:cNvPr>
          <p:cNvSpPr/>
          <p:nvPr/>
        </p:nvSpPr>
        <p:spPr>
          <a:xfrm>
            <a:off x="6766087" y="2752345"/>
            <a:ext cx="365760" cy="365760"/>
          </a:xfrm>
          <a:prstGeom prst="ellipse">
            <a:avLst/>
          </a:prstGeom>
          <a:solidFill>
            <a:srgbClr val="FFFFFF"/>
          </a:solidFill>
          <a:ln/>
        </p:spPr>
        <p:txBody>
          <a:bodyPr/>
          <a:lstStyle/>
          <a:p>
            <a:endParaRPr lang="en-US"/>
          </a:p>
        </p:txBody>
      </p:sp>
      <p:pic>
        <p:nvPicPr>
          <p:cNvPr id="93" name="Image 4" descr="preencoded.png">
            <a:extLst>
              <a:ext uri="{FF2B5EF4-FFF2-40B4-BE49-F238E27FC236}">
                <a16:creationId xmlns:a16="http://schemas.microsoft.com/office/drawing/2014/main" id="{7D980710-5687-D364-E846-5E8DFFB05218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861186" y="2847442"/>
            <a:ext cx="175565" cy="175565"/>
          </a:xfrm>
          <a:prstGeom prst="rect">
            <a:avLst/>
          </a:prstGeom>
        </p:spPr>
      </p:pic>
      <p:sp>
        <p:nvSpPr>
          <p:cNvPr id="95" name="Text 21">
            <a:extLst>
              <a:ext uri="{FF2B5EF4-FFF2-40B4-BE49-F238E27FC236}">
                <a16:creationId xmlns:a16="http://schemas.microsoft.com/office/drawing/2014/main" id="{A7FFF24A-DDC7-F540-C7AB-97EFFE832EE0}"/>
              </a:ext>
            </a:extLst>
          </p:cNvPr>
          <p:cNvSpPr/>
          <p:nvPr/>
        </p:nvSpPr>
        <p:spPr>
          <a:xfrm>
            <a:off x="7204999" y="2560321"/>
            <a:ext cx="1508760" cy="7498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1200" b="1" dirty="0">
                <a:solidFill>
                  <a:srgbClr val="25242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Growth %</a:t>
            </a:r>
            <a:endParaRPr lang="en-US" sz="1200" dirty="0"/>
          </a:p>
        </p:txBody>
      </p:sp>
      <p:sp>
        <p:nvSpPr>
          <p:cNvPr id="97" name="Shape 22">
            <a:extLst>
              <a:ext uri="{FF2B5EF4-FFF2-40B4-BE49-F238E27FC236}">
                <a16:creationId xmlns:a16="http://schemas.microsoft.com/office/drawing/2014/main" id="{317B2789-EA96-09AF-5559-1A63E43D493B}"/>
              </a:ext>
            </a:extLst>
          </p:cNvPr>
          <p:cNvSpPr/>
          <p:nvPr/>
        </p:nvSpPr>
        <p:spPr>
          <a:xfrm>
            <a:off x="4397791" y="3456433"/>
            <a:ext cx="2103120" cy="749808"/>
          </a:xfrm>
          <a:prstGeom prst="roundRect">
            <a:avLst>
              <a:gd name="adj" fmla="val 8537"/>
            </a:avLst>
          </a:prstGeom>
          <a:solidFill>
            <a:srgbClr val="FBF3D5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99" name="Shape 23">
            <a:extLst>
              <a:ext uri="{FF2B5EF4-FFF2-40B4-BE49-F238E27FC236}">
                <a16:creationId xmlns:a16="http://schemas.microsoft.com/office/drawing/2014/main" id="{3C096E92-7410-33F8-BD3E-9571319EDD87}"/>
              </a:ext>
            </a:extLst>
          </p:cNvPr>
          <p:cNvSpPr/>
          <p:nvPr/>
        </p:nvSpPr>
        <p:spPr>
          <a:xfrm>
            <a:off x="4525807" y="3648457"/>
            <a:ext cx="365760" cy="365760"/>
          </a:xfrm>
          <a:prstGeom prst="ellipse">
            <a:avLst/>
          </a:prstGeom>
          <a:solidFill>
            <a:srgbClr val="FFFFFF"/>
          </a:solidFill>
          <a:ln/>
        </p:spPr>
        <p:txBody>
          <a:bodyPr/>
          <a:lstStyle/>
          <a:p>
            <a:endParaRPr lang="en-US"/>
          </a:p>
        </p:txBody>
      </p:sp>
      <p:pic>
        <p:nvPicPr>
          <p:cNvPr id="101" name="Image 5" descr="preencoded.png">
            <a:extLst>
              <a:ext uri="{FF2B5EF4-FFF2-40B4-BE49-F238E27FC236}">
                <a16:creationId xmlns:a16="http://schemas.microsoft.com/office/drawing/2014/main" id="{8A889B22-E1F4-D688-ACC1-9751CA2A6ED8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620906" y="3743554"/>
            <a:ext cx="175565" cy="175565"/>
          </a:xfrm>
          <a:prstGeom prst="rect">
            <a:avLst/>
          </a:prstGeom>
        </p:spPr>
      </p:pic>
      <p:sp>
        <p:nvSpPr>
          <p:cNvPr id="103" name="Text 24">
            <a:extLst>
              <a:ext uri="{FF2B5EF4-FFF2-40B4-BE49-F238E27FC236}">
                <a16:creationId xmlns:a16="http://schemas.microsoft.com/office/drawing/2014/main" id="{BCAFCB28-7D96-20BF-E0CE-C2BCF7E029ED}"/>
              </a:ext>
            </a:extLst>
          </p:cNvPr>
          <p:cNvSpPr/>
          <p:nvPr/>
        </p:nvSpPr>
        <p:spPr>
          <a:xfrm>
            <a:off x="4964719" y="3456433"/>
            <a:ext cx="1508760" cy="7498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1200" b="1" dirty="0">
                <a:solidFill>
                  <a:srgbClr val="25242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Budget Variance</a:t>
            </a:r>
            <a:endParaRPr lang="en-US" sz="1200" dirty="0"/>
          </a:p>
        </p:txBody>
      </p:sp>
      <p:sp>
        <p:nvSpPr>
          <p:cNvPr id="105" name="Shape 25">
            <a:extLst>
              <a:ext uri="{FF2B5EF4-FFF2-40B4-BE49-F238E27FC236}">
                <a16:creationId xmlns:a16="http://schemas.microsoft.com/office/drawing/2014/main" id="{06AE679D-F716-AF0C-93F6-93C1E67EC83E}"/>
              </a:ext>
            </a:extLst>
          </p:cNvPr>
          <p:cNvSpPr/>
          <p:nvPr/>
        </p:nvSpPr>
        <p:spPr>
          <a:xfrm>
            <a:off x="6638071" y="3456433"/>
            <a:ext cx="2103120" cy="749808"/>
          </a:xfrm>
          <a:prstGeom prst="roundRect">
            <a:avLst>
              <a:gd name="adj" fmla="val 8537"/>
            </a:avLst>
          </a:prstGeom>
          <a:solidFill>
            <a:srgbClr val="F5F4F2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107" name="Shape 26">
            <a:extLst>
              <a:ext uri="{FF2B5EF4-FFF2-40B4-BE49-F238E27FC236}">
                <a16:creationId xmlns:a16="http://schemas.microsoft.com/office/drawing/2014/main" id="{5A2C4AD1-4FEC-828F-8A89-2C618A8DB69E}"/>
              </a:ext>
            </a:extLst>
          </p:cNvPr>
          <p:cNvSpPr/>
          <p:nvPr/>
        </p:nvSpPr>
        <p:spPr>
          <a:xfrm>
            <a:off x="6766087" y="3648457"/>
            <a:ext cx="365760" cy="365760"/>
          </a:xfrm>
          <a:prstGeom prst="ellipse">
            <a:avLst/>
          </a:prstGeom>
          <a:solidFill>
            <a:srgbClr val="FFFFFF"/>
          </a:solidFill>
          <a:ln/>
        </p:spPr>
        <p:txBody>
          <a:bodyPr/>
          <a:lstStyle/>
          <a:p>
            <a:endParaRPr lang="en-US"/>
          </a:p>
        </p:txBody>
      </p:sp>
      <p:pic>
        <p:nvPicPr>
          <p:cNvPr id="109" name="Image 6" descr="preencoded.png">
            <a:extLst>
              <a:ext uri="{FF2B5EF4-FFF2-40B4-BE49-F238E27FC236}">
                <a16:creationId xmlns:a16="http://schemas.microsoft.com/office/drawing/2014/main" id="{FDDC34A1-629D-C77F-DEAC-E536CDBC9CB2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861186" y="3743554"/>
            <a:ext cx="175565" cy="175565"/>
          </a:xfrm>
          <a:prstGeom prst="rect">
            <a:avLst/>
          </a:prstGeom>
        </p:spPr>
      </p:pic>
      <p:sp>
        <p:nvSpPr>
          <p:cNvPr id="111" name="Text 27">
            <a:extLst>
              <a:ext uri="{FF2B5EF4-FFF2-40B4-BE49-F238E27FC236}">
                <a16:creationId xmlns:a16="http://schemas.microsoft.com/office/drawing/2014/main" id="{2F39B877-807C-1F55-718A-CEBC0DCCADD1}"/>
              </a:ext>
            </a:extLst>
          </p:cNvPr>
          <p:cNvSpPr/>
          <p:nvPr/>
        </p:nvSpPr>
        <p:spPr>
          <a:xfrm>
            <a:off x="7204999" y="3456433"/>
            <a:ext cx="1508760" cy="7498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1200" b="1" dirty="0">
                <a:solidFill>
                  <a:srgbClr val="25242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YTD (Year-to-Date)</a:t>
            </a:r>
            <a:endParaRPr lang="en-US" sz="1200" dirty="0"/>
          </a:p>
        </p:txBody>
      </p:sp>
      <p:pic>
        <p:nvPicPr>
          <p:cNvPr id="119" name="Picture 118">
            <a:extLst>
              <a:ext uri="{FF2B5EF4-FFF2-40B4-BE49-F238E27FC236}">
                <a16:creationId xmlns:a16="http://schemas.microsoft.com/office/drawing/2014/main" id="{4E8016CA-E089-F1B1-3323-460ED8BDA416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80377" y="4594897"/>
            <a:ext cx="361667" cy="356544"/>
          </a:xfrm>
          <a:prstGeom prst="rect">
            <a:avLst/>
          </a:prstGeom>
        </p:spPr>
      </p:pic>
      <p:sp>
        <p:nvSpPr>
          <p:cNvPr id="121" name="Rectangle: Rounded Corners 5">
            <a:extLst>
              <a:ext uri="{FF2B5EF4-FFF2-40B4-BE49-F238E27FC236}">
                <a16:creationId xmlns:a16="http://schemas.microsoft.com/office/drawing/2014/main" id="{23AE7794-FBBE-D430-8D4C-6398F0D04EF7}"/>
              </a:ext>
            </a:extLst>
          </p:cNvPr>
          <p:cNvSpPr/>
          <p:nvPr/>
        </p:nvSpPr>
        <p:spPr>
          <a:xfrm>
            <a:off x="572565" y="4733149"/>
            <a:ext cx="1153761" cy="228600"/>
          </a:xfrm>
          <a:prstGeom prst="round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IN" b="1" dirty="0"/>
              <a:t>By Rit</a:t>
            </a:r>
            <a:r>
              <a:rPr lang="en-IN" b="1" dirty="0">
                <a:solidFill>
                  <a:srgbClr val="92D050"/>
                </a:solidFill>
              </a:rPr>
              <a:t>vich</a:t>
            </a:r>
          </a:p>
        </p:txBody>
      </p:sp>
    </p:spTree>
    <p:extLst>
      <p:ext uri="{BB962C8B-B14F-4D97-AF65-F5344CB8AC3E}">
        <p14:creationId xmlns:p14="http://schemas.microsoft.com/office/powerpoint/2010/main" val="343976595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692107" y="171505"/>
            <a:ext cx="82296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1100" b="1" kern="0" spc="300" dirty="0">
                <a:solidFill>
                  <a:srgbClr val="0C889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DAX</a:t>
            </a:r>
            <a:endParaRPr lang="en-US" sz="1100" dirty="0"/>
          </a:p>
        </p:txBody>
      </p:sp>
      <p:sp>
        <p:nvSpPr>
          <p:cNvPr id="3" name="Text 1"/>
          <p:cNvSpPr/>
          <p:nvPr/>
        </p:nvSpPr>
        <p:spPr>
          <a:xfrm>
            <a:off x="692107" y="418393"/>
            <a:ext cx="8229600" cy="5943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3000" b="1" dirty="0">
                <a:solidFill>
                  <a:srgbClr val="2B2A2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Two Ways to Use DAX</a:t>
            </a:r>
            <a:endParaRPr lang="en-US" sz="3000" dirty="0"/>
          </a:p>
        </p:txBody>
      </p:sp>
      <p:sp>
        <p:nvSpPr>
          <p:cNvPr id="4" name="Shape 2"/>
          <p:cNvSpPr/>
          <p:nvPr/>
        </p:nvSpPr>
        <p:spPr>
          <a:xfrm>
            <a:off x="692107" y="1287073"/>
            <a:ext cx="3950208" cy="2651760"/>
          </a:xfrm>
          <a:prstGeom prst="roundRect">
            <a:avLst>
              <a:gd name="adj" fmla="val 2414"/>
            </a:avLst>
          </a:prstGeom>
          <a:solidFill>
            <a:srgbClr val="F3F7F7"/>
          </a:solidFill>
          <a:ln/>
          <a:effectLst>
            <a:outerShdw blurRad="63500" dist="12700" dir="2700000" algn="bl" rotWithShape="0">
              <a:srgbClr val="000000">
                <a:alpha val="12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5" name="Text 3"/>
          <p:cNvSpPr/>
          <p:nvPr/>
        </p:nvSpPr>
        <p:spPr>
          <a:xfrm>
            <a:off x="966427" y="1469953"/>
            <a:ext cx="342900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1351" b="1" dirty="0">
                <a:solidFill>
                  <a:srgbClr val="0A6E7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CALCULATED COLUMNS</a:t>
            </a:r>
            <a:endParaRPr lang="en-US" sz="1351" dirty="0"/>
          </a:p>
        </p:txBody>
      </p:sp>
      <p:sp>
        <p:nvSpPr>
          <p:cNvPr id="6" name="Text 4"/>
          <p:cNvSpPr/>
          <p:nvPr/>
        </p:nvSpPr>
        <p:spPr>
          <a:xfrm>
            <a:off x="966427" y="1835713"/>
            <a:ext cx="3429000" cy="20116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152396" indent="-152396">
              <a:spcAft>
                <a:spcPts val="700"/>
              </a:spcAft>
              <a:buSzPct val="100000"/>
              <a:buChar char="•"/>
            </a:pPr>
            <a:r>
              <a:rPr lang="en-US" sz="1100" dirty="0">
                <a:solidFill>
                  <a:srgbClr val="2B2A2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Add a new formula-based column to a table — computed row by row (row context)</a:t>
            </a:r>
            <a:endParaRPr lang="en-US" sz="1100" dirty="0"/>
          </a:p>
          <a:p>
            <a:pPr marL="152396" indent="-152396">
              <a:spcAft>
                <a:spcPts val="700"/>
              </a:spcAft>
              <a:buSzPct val="100000"/>
              <a:buChar char="•"/>
            </a:pPr>
            <a:r>
              <a:rPr lang="en-US" sz="1100" dirty="0">
                <a:solidFill>
                  <a:srgbClr val="2B2A2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Values are stored in the model and visible in Table View — increases file size</a:t>
            </a:r>
            <a:endParaRPr lang="en-US" sz="1100" dirty="0"/>
          </a:p>
          <a:p>
            <a:pPr marL="152396" indent="-152396">
              <a:spcAft>
                <a:spcPts val="700"/>
              </a:spcAft>
              <a:buSzPct val="100000"/>
              <a:buChar char="•"/>
            </a:pPr>
            <a:r>
              <a:rPr lang="en-US" sz="1100" dirty="0">
                <a:solidFill>
                  <a:srgbClr val="2B2A2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Use for: static labels, categories &amp; flags you'll filter or group by</a:t>
            </a:r>
            <a:endParaRPr lang="en-US" sz="1100" dirty="0"/>
          </a:p>
          <a:p>
            <a:pPr marL="152396" indent="-152396">
              <a:spcAft>
                <a:spcPts val="700"/>
              </a:spcAft>
              <a:buSzPct val="100000"/>
              <a:buChar char="•"/>
            </a:pPr>
            <a:r>
              <a:rPr lang="en-US" sz="1100" dirty="0">
                <a:solidFill>
                  <a:srgbClr val="2B2A2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Example: an ageing bucket on each receivable row</a:t>
            </a:r>
            <a:endParaRPr lang="en-US" sz="1100" dirty="0"/>
          </a:p>
        </p:txBody>
      </p:sp>
      <p:sp>
        <p:nvSpPr>
          <p:cNvPr id="7" name="Shape 5"/>
          <p:cNvSpPr/>
          <p:nvPr/>
        </p:nvSpPr>
        <p:spPr>
          <a:xfrm>
            <a:off x="4916635" y="1287073"/>
            <a:ext cx="3950208" cy="2651760"/>
          </a:xfrm>
          <a:prstGeom prst="roundRect">
            <a:avLst>
              <a:gd name="adj" fmla="val 2414"/>
            </a:avLst>
          </a:prstGeom>
          <a:solidFill>
            <a:srgbClr val="FDF6DC"/>
          </a:solidFill>
          <a:ln/>
          <a:effectLst>
            <a:outerShdw blurRad="63500" dist="12700" dir="2700000" algn="bl" rotWithShape="0">
              <a:srgbClr val="000000">
                <a:alpha val="12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8" name="Text 6"/>
          <p:cNvSpPr/>
          <p:nvPr/>
        </p:nvSpPr>
        <p:spPr>
          <a:xfrm>
            <a:off x="5190955" y="1469953"/>
            <a:ext cx="342900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1351" b="1" dirty="0">
                <a:solidFill>
                  <a:srgbClr val="0A6E7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MEASURES</a:t>
            </a:r>
            <a:endParaRPr lang="en-US" sz="1351" dirty="0"/>
          </a:p>
        </p:txBody>
      </p:sp>
      <p:sp>
        <p:nvSpPr>
          <p:cNvPr id="9" name="Text 7"/>
          <p:cNvSpPr/>
          <p:nvPr/>
        </p:nvSpPr>
        <p:spPr>
          <a:xfrm>
            <a:off x="5190955" y="1835713"/>
            <a:ext cx="3429000" cy="20116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152396" indent="-152396">
              <a:spcAft>
                <a:spcPts val="700"/>
              </a:spcAft>
              <a:buSzPct val="100000"/>
              <a:buChar char="•"/>
            </a:pPr>
            <a:r>
              <a:rPr lang="en-US" sz="1100" dirty="0">
                <a:solidFill>
                  <a:srgbClr val="2B2A2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 calculation evaluated on the fly, inside a visual (filter context)</a:t>
            </a:r>
            <a:endParaRPr lang="en-US" sz="1100" dirty="0"/>
          </a:p>
          <a:p>
            <a:pPr marL="152396" indent="-152396">
              <a:spcAft>
                <a:spcPts val="700"/>
              </a:spcAft>
              <a:buSzPct val="100000"/>
              <a:buChar char="•"/>
            </a:pPr>
            <a:r>
              <a:rPr lang="en-US" sz="1100" dirty="0">
                <a:solidFill>
                  <a:srgbClr val="2B2A2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Not stored in tables — recalculates whenever slicers or filters change</a:t>
            </a:r>
            <a:endParaRPr lang="en-US" sz="1100" dirty="0"/>
          </a:p>
          <a:p>
            <a:pPr marL="152396" indent="-152396">
              <a:spcAft>
                <a:spcPts val="700"/>
              </a:spcAft>
              <a:buSzPct val="100000"/>
              <a:buChar char="•"/>
            </a:pPr>
            <a:r>
              <a:rPr lang="en-US" sz="1100" dirty="0">
                <a:solidFill>
                  <a:srgbClr val="2B2A2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Use for: every aggregated KPI — totals, ratios, YTD, growth %</a:t>
            </a:r>
            <a:endParaRPr lang="en-US" sz="1100" dirty="0"/>
          </a:p>
          <a:p>
            <a:pPr marL="152396" indent="-152396">
              <a:spcAft>
                <a:spcPts val="700"/>
              </a:spcAft>
              <a:buSzPct val="100000"/>
              <a:buChar char="•"/>
            </a:pPr>
            <a:r>
              <a:rPr lang="en-US" sz="1100" dirty="0">
                <a:solidFill>
                  <a:srgbClr val="2B2A2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Example: Total Sales, GP Margin %, Sales YTD</a:t>
            </a:r>
            <a:endParaRPr lang="en-US" sz="1100" dirty="0"/>
          </a:p>
        </p:txBody>
      </p:sp>
      <p:sp>
        <p:nvSpPr>
          <p:cNvPr id="10" name="Shape 8"/>
          <p:cNvSpPr/>
          <p:nvPr/>
        </p:nvSpPr>
        <p:spPr>
          <a:xfrm>
            <a:off x="692107" y="4075993"/>
            <a:ext cx="8138160" cy="457200"/>
          </a:xfrm>
          <a:prstGeom prst="roundRect">
            <a:avLst>
              <a:gd name="adj" fmla="val 14000"/>
            </a:avLst>
          </a:prstGeom>
          <a:solidFill>
            <a:srgbClr val="F5F4F2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11" name="Text 9"/>
          <p:cNvSpPr/>
          <p:nvPr/>
        </p:nvSpPr>
        <p:spPr>
          <a:xfrm>
            <a:off x="966427" y="4075993"/>
            <a:ext cx="768096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1200" b="1" dirty="0">
                <a:solidFill>
                  <a:srgbClr val="0A6E7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Rule of thumb:  </a:t>
            </a:r>
            <a:r>
              <a:rPr lang="en-US" sz="1200" dirty="0">
                <a:solidFill>
                  <a:srgbClr val="2B2A2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columns live in tables, measures live in visuals. If the answer needs many rows aggregated — it's a measure.</a:t>
            </a:r>
            <a:endParaRPr lang="en-US" sz="1200" dirty="0"/>
          </a:p>
        </p:txBody>
      </p:sp>
      <p:sp>
        <p:nvSpPr>
          <p:cNvPr id="13" name="Text 11"/>
          <p:cNvSpPr/>
          <p:nvPr/>
        </p:nvSpPr>
        <p:spPr>
          <a:xfrm>
            <a:off x="8693107" y="4743505"/>
            <a:ext cx="32004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/>
            <a:r>
              <a:rPr lang="en-US" sz="900" dirty="0">
                <a:solidFill>
                  <a:srgbClr val="605E5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17</a:t>
            </a:r>
            <a:endParaRPr lang="en-US" sz="900" dirty="0"/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1B148551-8AE1-D6F3-054E-E93C0A4C155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0377" y="4594897"/>
            <a:ext cx="361667" cy="356544"/>
          </a:xfrm>
          <a:prstGeom prst="rect">
            <a:avLst/>
          </a:prstGeom>
        </p:spPr>
      </p:pic>
      <p:sp>
        <p:nvSpPr>
          <p:cNvPr id="21" name="Rectangle: Rounded Corners 5">
            <a:extLst>
              <a:ext uri="{FF2B5EF4-FFF2-40B4-BE49-F238E27FC236}">
                <a16:creationId xmlns:a16="http://schemas.microsoft.com/office/drawing/2014/main" id="{A85BADD0-946E-FF71-8F68-7805154FB923}"/>
              </a:ext>
            </a:extLst>
          </p:cNvPr>
          <p:cNvSpPr/>
          <p:nvPr/>
        </p:nvSpPr>
        <p:spPr>
          <a:xfrm>
            <a:off x="572565" y="4733149"/>
            <a:ext cx="1153761" cy="228600"/>
          </a:xfrm>
          <a:prstGeom prst="round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IN" b="1" dirty="0"/>
              <a:t>By Rit</a:t>
            </a:r>
            <a:r>
              <a:rPr lang="en-IN" b="1" dirty="0">
                <a:solidFill>
                  <a:srgbClr val="92D050"/>
                </a:solidFill>
              </a:rPr>
              <a:t>vich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9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02920" y="256033"/>
            <a:ext cx="82296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1100" b="1" kern="0" spc="300" dirty="0">
                <a:solidFill>
                  <a:srgbClr val="0C889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DAX</a:t>
            </a:r>
            <a:endParaRPr lang="en-US" sz="1100" dirty="0"/>
          </a:p>
        </p:txBody>
      </p:sp>
      <p:sp>
        <p:nvSpPr>
          <p:cNvPr id="3" name="Text 1"/>
          <p:cNvSpPr/>
          <p:nvPr/>
        </p:nvSpPr>
        <p:spPr>
          <a:xfrm>
            <a:off x="502920" y="502921"/>
            <a:ext cx="8229600" cy="5943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3000" b="1" dirty="0">
                <a:solidFill>
                  <a:srgbClr val="2B2A2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Function Families — Where to Look</a:t>
            </a:r>
            <a:endParaRPr lang="en-US" sz="3000" dirty="0"/>
          </a:p>
        </p:txBody>
      </p:sp>
      <p:sp>
        <p:nvSpPr>
          <p:cNvPr id="4" name="Shape 2"/>
          <p:cNvSpPr/>
          <p:nvPr/>
        </p:nvSpPr>
        <p:spPr>
          <a:xfrm>
            <a:off x="542044" y="1072698"/>
            <a:ext cx="2651760" cy="1280160"/>
          </a:xfrm>
          <a:prstGeom prst="roundRect">
            <a:avLst>
              <a:gd name="adj" fmla="val 5000"/>
            </a:avLst>
          </a:prstGeom>
          <a:solidFill>
            <a:srgbClr val="F5F4F2"/>
          </a:solidFill>
          <a:ln/>
          <a:effectLst>
            <a:outerShdw blurRad="63500" dist="12700" dir="2700000" algn="bl" rotWithShape="0">
              <a:srgbClr val="000000">
                <a:alpha val="12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5" name="Text 3"/>
          <p:cNvSpPr/>
          <p:nvPr/>
        </p:nvSpPr>
        <p:spPr>
          <a:xfrm>
            <a:off x="743212" y="1200714"/>
            <a:ext cx="22860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1300" b="1" dirty="0">
                <a:solidFill>
                  <a:srgbClr val="0A6E7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Math &amp; Stats</a:t>
            </a:r>
            <a:endParaRPr lang="en-US" sz="1300" dirty="0"/>
          </a:p>
        </p:txBody>
      </p:sp>
      <p:sp>
        <p:nvSpPr>
          <p:cNvPr id="6" name="Text 4"/>
          <p:cNvSpPr/>
          <p:nvPr/>
        </p:nvSpPr>
        <p:spPr>
          <a:xfrm>
            <a:off x="743212" y="1493322"/>
            <a:ext cx="2286000" cy="8229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1000" dirty="0">
                <a:solidFill>
                  <a:srgbClr val="2B2A29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SUM · AVERAGE · COUNT</a:t>
            </a:r>
            <a:endParaRPr lang="en-US" sz="1000" dirty="0"/>
          </a:p>
          <a:p>
            <a:r>
              <a:rPr lang="en-US" sz="1000" dirty="0">
                <a:solidFill>
                  <a:srgbClr val="2B2A29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MIN / MAX · DIVIDE</a:t>
            </a:r>
            <a:endParaRPr lang="en-US" sz="1000" dirty="0"/>
          </a:p>
          <a:p>
            <a:r>
              <a:rPr lang="en-US" sz="1000" dirty="0">
                <a:solidFill>
                  <a:srgbClr val="2B2A29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DISTINCTCOUNT</a:t>
            </a:r>
            <a:endParaRPr lang="en-US" sz="1000" dirty="0"/>
          </a:p>
        </p:txBody>
      </p:sp>
      <p:sp>
        <p:nvSpPr>
          <p:cNvPr id="7" name="Shape 5"/>
          <p:cNvSpPr/>
          <p:nvPr/>
        </p:nvSpPr>
        <p:spPr>
          <a:xfrm>
            <a:off x="3394972" y="1072698"/>
            <a:ext cx="2651760" cy="1280160"/>
          </a:xfrm>
          <a:prstGeom prst="roundRect">
            <a:avLst>
              <a:gd name="adj" fmla="val 5000"/>
            </a:avLst>
          </a:prstGeom>
          <a:solidFill>
            <a:srgbClr val="F5F4F2"/>
          </a:solidFill>
          <a:ln/>
          <a:effectLst>
            <a:outerShdw blurRad="63500" dist="12700" dir="2700000" algn="bl" rotWithShape="0">
              <a:srgbClr val="000000">
                <a:alpha val="12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8" name="Text 6"/>
          <p:cNvSpPr/>
          <p:nvPr/>
        </p:nvSpPr>
        <p:spPr>
          <a:xfrm>
            <a:off x="3596140" y="1200714"/>
            <a:ext cx="22860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1300" b="1" dirty="0">
                <a:solidFill>
                  <a:srgbClr val="0A6E7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Logical</a:t>
            </a:r>
            <a:endParaRPr lang="en-US" sz="1300" dirty="0"/>
          </a:p>
        </p:txBody>
      </p:sp>
      <p:sp>
        <p:nvSpPr>
          <p:cNvPr id="9" name="Text 7"/>
          <p:cNvSpPr/>
          <p:nvPr/>
        </p:nvSpPr>
        <p:spPr>
          <a:xfrm>
            <a:off x="3596140" y="1493322"/>
            <a:ext cx="2286000" cy="8229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1000" dirty="0">
                <a:solidFill>
                  <a:srgbClr val="2B2A29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IF · SWITCH · AND / OR</a:t>
            </a:r>
            <a:endParaRPr lang="en-US" sz="1000" dirty="0"/>
          </a:p>
          <a:p>
            <a:r>
              <a:rPr lang="en-US" sz="1000" dirty="0">
                <a:solidFill>
                  <a:srgbClr val="2B2A29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IFERROR</a:t>
            </a:r>
            <a:endParaRPr lang="en-US" sz="1000" dirty="0"/>
          </a:p>
        </p:txBody>
      </p:sp>
      <p:sp>
        <p:nvSpPr>
          <p:cNvPr id="10" name="Shape 8"/>
          <p:cNvSpPr/>
          <p:nvPr/>
        </p:nvSpPr>
        <p:spPr>
          <a:xfrm>
            <a:off x="6247900" y="1072698"/>
            <a:ext cx="2651760" cy="1280160"/>
          </a:xfrm>
          <a:prstGeom prst="roundRect">
            <a:avLst>
              <a:gd name="adj" fmla="val 5000"/>
            </a:avLst>
          </a:prstGeom>
          <a:solidFill>
            <a:srgbClr val="F5F4F2"/>
          </a:solidFill>
          <a:ln/>
          <a:effectLst>
            <a:outerShdw blurRad="63500" dist="12700" dir="2700000" algn="bl" rotWithShape="0">
              <a:srgbClr val="000000">
                <a:alpha val="12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11" name="Text 9"/>
          <p:cNvSpPr/>
          <p:nvPr/>
        </p:nvSpPr>
        <p:spPr>
          <a:xfrm>
            <a:off x="6449068" y="1200714"/>
            <a:ext cx="22860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1300" b="1" dirty="0">
                <a:solidFill>
                  <a:srgbClr val="0A6E7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Text</a:t>
            </a:r>
            <a:endParaRPr lang="en-US" sz="1300" dirty="0"/>
          </a:p>
        </p:txBody>
      </p:sp>
      <p:sp>
        <p:nvSpPr>
          <p:cNvPr id="12" name="Text 10"/>
          <p:cNvSpPr/>
          <p:nvPr/>
        </p:nvSpPr>
        <p:spPr>
          <a:xfrm>
            <a:off x="6449068" y="1493322"/>
            <a:ext cx="2286000" cy="8229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1000" dirty="0">
                <a:solidFill>
                  <a:srgbClr val="2B2A29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FORMAT · LEFT / RIGHT</a:t>
            </a:r>
            <a:endParaRPr lang="en-US" sz="1000" dirty="0"/>
          </a:p>
          <a:p>
            <a:r>
              <a:rPr lang="en-US" sz="1000" dirty="0">
                <a:solidFill>
                  <a:srgbClr val="2B2A29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CONCATENATE · TRIM</a:t>
            </a:r>
            <a:endParaRPr lang="en-US" sz="1000" dirty="0"/>
          </a:p>
        </p:txBody>
      </p:sp>
      <p:sp>
        <p:nvSpPr>
          <p:cNvPr id="13" name="Shape 11"/>
          <p:cNvSpPr/>
          <p:nvPr/>
        </p:nvSpPr>
        <p:spPr>
          <a:xfrm>
            <a:off x="542044" y="2535738"/>
            <a:ext cx="2651760" cy="1280160"/>
          </a:xfrm>
          <a:prstGeom prst="roundRect">
            <a:avLst>
              <a:gd name="adj" fmla="val 5000"/>
            </a:avLst>
          </a:prstGeom>
          <a:solidFill>
            <a:srgbClr val="F5F4F2"/>
          </a:solidFill>
          <a:ln/>
          <a:effectLst>
            <a:outerShdw blurRad="63500" dist="12700" dir="2700000" algn="bl" rotWithShape="0">
              <a:srgbClr val="000000">
                <a:alpha val="12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14" name="Text 12"/>
          <p:cNvSpPr/>
          <p:nvPr/>
        </p:nvSpPr>
        <p:spPr>
          <a:xfrm>
            <a:off x="743212" y="2663754"/>
            <a:ext cx="22860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1300" b="1" dirty="0">
                <a:solidFill>
                  <a:srgbClr val="0A6E7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Date &amp; Time</a:t>
            </a:r>
            <a:endParaRPr lang="en-US" sz="1300" dirty="0"/>
          </a:p>
        </p:txBody>
      </p:sp>
      <p:sp>
        <p:nvSpPr>
          <p:cNvPr id="15" name="Text 13"/>
          <p:cNvSpPr/>
          <p:nvPr/>
        </p:nvSpPr>
        <p:spPr>
          <a:xfrm>
            <a:off x="743212" y="2956362"/>
            <a:ext cx="2286000" cy="8229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1000" dirty="0">
                <a:solidFill>
                  <a:srgbClr val="2B2A29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YEAR · MONTH · TODAY</a:t>
            </a:r>
            <a:endParaRPr lang="en-US" sz="1000" dirty="0"/>
          </a:p>
          <a:p>
            <a:r>
              <a:rPr lang="en-US" sz="1000" dirty="0">
                <a:solidFill>
                  <a:srgbClr val="2B2A29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DATEDIFF · EOMONTH</a:t>
            </a:r>
            <a:endParaRPr lang="en-US" sz="1000" dirty="0"/>
          </a:p>
        </p:txBody>
      </p:sp>
      <p:sp>
        <p:nvSpPr>
          <p:cNvPr id="16" name="Shape 14"/>
          <p:cNvSpPr/>
          <p:nvPr/>
        </p:nvSpPr>
        <p:spPr>
          <a:xfrm>
            <a:off x="3394972" y="2535738"/>
            <a:ext cx="2651760" cy="1280160"/>
          </a:xfrm>
          <a:prstGeom prst="roundRect">
            <a:avLst>
              <a:gd name="adj" fmla="val 5000"/>
            </a:avLst>
          </a:prstGeom>
          <a:solidFill>
            <a:srgbClr val="FDF6DC"/>
          </a:solidFill>
          <a:ln/>
          <a:effectLst>
            <a:outerShdw blurRad="63500" dist="12700" dir="2700000" algn="bl" rotWithShape="0">
              <a:srgbClr val="000000">
                <a:alpha val="12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17" name="Text 15"/>
          <p:cNvSpPr/>
          <p:nvPr/>
        </p:nvSpPr>
        <p:spPr>
          <a:xfrm>
            <a:off x="3596140" y="2663754"/>
            <a:ext cx="22860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1300" b="1" dirty="0">
                <a:solidFill>
                  <a:srgbClr val="0A6E7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Filter</a:t>
            </a:r>
            <a:endParaRPr lang="en-US" sz="1300" dirty="0"/>
          </a:p>
        </p:txBody>
      </p:sp>
      <p:sp>
        <p:nvSpPr>
          <p:cNvPr id="18" name="Text 16"/>
          <p:cNvSpPr/>
          <p:nvPr/>
        </p:nvSpPr>
        <p:spPr>
          <a:xfrm>
            <a:off x="3596140" y="2956362"/>
            <a:ext cx="2286000" cy="8229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1000" dirty="0">
                <a:solidFill>
                  <a:srgbClr val="2B2A29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CALCULATE · FILTER</a:t>
            </a:r>
            <a:endParaRPr lang="en-US" sz="1000" dirty="0"/>
          </a:p>
          <a:p>
            <a:r>
              <a:rPr lang="en-US" sz="1000" dirty="0">
                <a:solidFill>
                  <a:srgbClr val="2B2A29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ALL · SELECTEDVALUE</a:t>
            </a:r>
            <a:endParaRPr lang="en-US" sz="1000" dirty="0"/>
          </a:p>
        </p:txBody>
      </p:sp>
      <p:sp>
        <p:nvSpPr>
          <p:cNvPr id="19" name="Shape 17"/>
          <p:cNvSpPr/>
          <p:nvPr/>
        </p:nvSpPr>
        <p:spPr>
          <a:xfrm>
            <a:off x="6247900" y="2535738"/>
            <a:ext cx="2651760" cy="1280160"/>
          </a:xfrm>
          <a:prstGeom prst="roundRect">
            <a:avLst>
              <a:gd name="adj" fmla="val 5000"/>
            </a:avLst>
          </a:prstGeom>
          <a:solidFill>
            <a:srgbClr val="FDF6DC"/>
          </a:solidFill>
          <a:ln/>
          <a:effectLst>
            <a:outerShdw blurRad="63500" dist="12700" dir="2700000" algn="bl" rotWithShape="0">
              <a:srgbClr val="000000">
                <a:alpha val="12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20" name="Text 18"/>
          <p:cNvSpPr/>
          <p:nvPr/>
        </p:nvSpPr>
        <p:spPr>
          <a:xfrm>
            <a:off x="6449068" y="2663754"/>
            <a:ext cx="22860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1300" b="1" dirty="0">
                <a:solidFill>
                  <a:srgbClr val="0A6E7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Time Intelligence</a:t>
            </a:r>
            <a:endParaRPr lang="en-US" sz="1300" dirty="0"/>
          </a:p>
        </p:txBody>
      </p:sp>
      <p:sp>
        <p:nvSpPr>
          <p:cNvPr id="21" name="Text 19"/>
          <p:cNvSpPr/>
          <p:nvPr/>
        </p:nvSpPr>
        <p:spPr>
          <a:xfrm>
            <a:off x="6449068" y="2956362"/>
            <a:ext cx="2286000" cy="8229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1000" dirty="0">
                <a:solidFill>
                  <a:srgbClr val="2B2A29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DATESYTD · DATEADD</a:t>
            </a:r>
            <a:endParaRPr lang="en-US" sz="1000" dirty="0"/>
          </a:p>
          <a:p>
            <a:r>
              <a:rPr lang="en-US" sz="1000" dirty="0">
                <a:solidFill>
                  <a:srgbClr val="2B2A29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SAMEPERIODLASTYEAR</a:t>
            </a:r>
            <a:endParaRPr lang="en-US" sz="1000" dirty="0"/>
          </a:p>
        </p:txBody>
      </p:sp>
      <p:sp>
        <p:nvSpPr>
          <p:cNvPr id="22" name="Text 20"/>
          <p:cNvSpPr/>
          <p:nvPr/>
        </p:nvSpPr>
        <p:spPr>
          <a:xfrm>
            <a:off x="542044" y="4044498"/>
            <a:ext cx="813816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1100" i="1" dirty="0">
                <a:solidFill>
                  <a:srgbClr val="605E5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250+ functions exist — nobody memorises them. CALCULATE and Time Intelligence (YTD, prior-year comparisons on an April–March fiscal calendar) are the CA power tools — covered in your DAX reference guide.</a:t>
            </a:r>
            <a:endParaRPr lang="en-US" sz="1100" dirty="0"/>
          </a:p>
        </p:txBody>
      </p:sp>
      <p:sp>
        <p:nvSpPr>
          <p:cNvPr id="24" name="Text 22"/>
          <p:cNvSpPr/>
          <p:nvPr/>
        </p:nvSpPr>
        <p:spPr>
          <a:xfrm>
            <a:off x="8543044" y="4529130"/>
            <a:ext cx="32004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/>
            <a:r>
              <a:rPr lang="en-US" sz="900" dirty="0">
                <a:solidFill>
                  <a:srgbClr val="605E5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19</a:t>
            </a:r>
            <a:endParaRPr lang="en-US" sz="900" dirty="0"/>
          </a:p>
        </p:txBody>
      </p:sp>
      <p:pic>
        <p:nvPicPr>
          <p:cNvPr id="30" name="Picture 29">
            <a:extLst>
              <a:ext uri="{FF2B5EF4-FFF2-40B4-BE49-F238E27FC236}">
                <a16:creationId xmlns:a16="http://schemas.microsoft.com/office/drawing/2014/main" id="{C6ACC05B-75BF-E8E5-C061-FDE411C6524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0377" y="4594897"/>
            <a:ext cx="361667" cy="356544"/>
          </a:xfrm>
          <a:prstGeom prst="rect">
            <a:avLst/>
          </a:prstGeom>
        </p:spPr>
      </p:pic>
      <p:sp>
        <p:nvSpPr>
          <p:cNvPr id="32" name="Rectangle: Rounded Corners 5">
            <a:extLst>
              <a:ext uri="{FF2B5EF4-FFF2-40B4-BE49-F238E27FC236}">
                <a16:creationId xmlns:a16="http://schemas.microsoft.com/office/drawing/2014/main" id="{1520D93D-7E18-9586-3485-1D413ADAE9A5}"/>
              </a:ext>
            </a:extLst>
          </p:cNvPr>
          <p:cNvSpPr/>
          <p:nvPr/>
        </p:nvSpPr>
        <p:spPr>
          <a:xfrm>
            <a:off x="572565" y="4733149"/>
            <a:ext cx="1153761" cy="228600"/>
          </a:xfrm>
          <a:prstGeom prst="round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IN" b="1" dirty="0"/>
              <a:t>By Rit</a:t>
            </a:r>
            <a:r>
              <a:rPr lang="en-IN" b="1" dirty="0">
                <a:solidFill>
                  <a:srgbClr val="92D050"/>
                </a:solidFill>
              </a:rPr>
              <a:t>vich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4D95410-32A4-01F2-E7A8-B1DA34E97A7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1">
            <a:extLst>
              <a:ext uri="{FF2B5EF4-FFF2-40B4-BE49-F238E27FC236}">
                <a16:creationId xmlns:a16="http://schemas.microsoft.com/office/drawing/2014/main" id="{06261C82-1A08-E4EA-7C37-83E4EC31242D}"/>
              </a:ext>
            </a:extLst>
          </p:cNvPr>
          <p:cNvSpPr/>
          <p:nvPr/>
        </p:nvSpPr>
        <p:spPr>
          <a:xfrm>
            <a:off x="629044" y="314401"/>
            <a:ext cx="8138160" cy="5943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2800" b="1" dirty="0">
                <a:solidFill>
                  <a:srgbClr val="252423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Step 4 — Visualization</a:t>
            </a:r>
            <a:endParaRPr lang="en-US" sz="2800" dirty="0"/>
          </a:p>
        </p:txBody>
      </p:sp>
      <p:sp>
        <p:nvSpPr>
          <p:cNvPr id="6" name="Shape 2">
            <a:extLst>
              <a:ext uri="{FF2B5EF4-FFF2-40B4-BE49-F238E27FC236}">
                <a16:creationId xmlns:a16="http://schemas.microsoft.com/office/drawing/2014/main" id="{3F296DCD-DFAF-ABB8-09EE-AA3C2871E7AF}"/>
              </a:ext>
            </a:extLst>
          </p:cNvPr>
          <p:cNvSpPr/>
          <p:nvPr/>
        </p:nvSpPr>
        <p:spPr>
          <a:xfrm>
            <a:off x="7121284" y="150913"/>
            <a:ext cx="1645920" cy="658368"/>
          </a:xfrm>
          <a:prstGeom prst="roundRect">
            <a:avLst>
              <a:gd name="adj" fmla="val 9722"/>
            </a:avLst>
          </a:prstGeom>
          <a:solidFill>
            <a:srgbClr val="252423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9" name="Text 3">
            <a:extLst>
              <a:ext uri="{FF2B5EF4-FFF2-40B4-BE49-F238E27FC236}">
                <a16:creationId xmlns:a16="http://schemas.microsoft.com/office/drawing/2014/main" id="{D7296FBB-B5F8-1901-4DDA-6AB2AF01664C}"/>
              </a:ext>
            </a:extLst>
          </p:cNvPr>
          <p:cNvSpPr/>
          <p:nvPr/>
        </p:nvSpPr>
        <p:spPr>
          <a:xfrm>
            <a:off x="7121284" y="150913"/>
            <a:ext cx="1645920" cy="6583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/>
            <a:r>
              <a:rPr lang="en-US" sz="1000" b="1" kern="0" spc="200" dirty="0">
                <a:solidFill>
                  <a:srgbClr val="F2C81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STEP 4</a:t>
            </a:r>
            <a:endParaRPr lang="en-US" sz="1000" dirty="0"/>
          </a:p>
          <a:p>
            <a:pPr algn="ctr"/>
            <a:r>
              <a:rPr lang="en-US" sz="12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Visualization</a:t>
            </a:r>
            <a:endParaRPr lang="en-US" sz="1000" dirty="0"/>
          </a:p>
        </p:txBody>
      </p:sp>
      <p:sp>
        <p:nvSpPr>
          <p:cNvPr id="12" name="Shape 4">
            <a:extLst>
              <a:ext uri="{FF2B5EF4-FFF2-40B4-BE49-F238E27FC236}">
                <a16:creationId xmlns:a16="http://schemas.microsoft.com/office/drawing/2014/main" id="{7CD7386F-6782-F503-DCD1-470E9993BD2D}"/>
              </a:ext>
            </a:extLst>
          </p:cNvPr>
          <p:cNvSpPr/>
          <p:nvPr/>
        </p:nvSpPr>
        <p:spPr>
          <a:xfrm>
            <a:off x="629044" y="1072249"/>
            <a:ext cx="1938528" cy="1188720"/>
          </a:xfrm>
          <a:prstGeom prst="roundRect">
            <a:avLst>
              <a:gd name="adj" fmla="val 5385"/>
            </a:avLst>
          </a:prstGeom>
          <a:solidFill>
            <a:srgbClr val="F5F4F2"/>
          </a:solidFill>
          <a:ln/>
          <a:effectLst>
            <a:outerShdw blurRad="88900" dist="25400" dir="2700000" algn="bl" rotWithShape="0">
              <a:srgbClr val="000000">
                <a:alpha val="14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16" name="Shape 5">
            <a:extLst>
              <a:ext uri="{FF2B5EF4-FFF2-40B4-BE49-F238E27FC236}">
                <a16:creationId xmlns:a16="http://schemas.microsoft.com/office/drawing/2014/main" id="{26C209B1-1A5D-DF2A-228B-1DA45EBA1576}"/>
              </a:ext>
            </a:extLst>
          </p:cNvPr>
          <p:cNvSpPr/>
          <p:nvPr/>
        </p:nvSpPr>
        <p:spPr>
          <a:xfrm>
            <a:off x="1369708" y="1236841"/>
            <a:ext cx="457200" cy="457200"/>
          </a:xfrm>
          <a:prstGeom prst="ellipse">
            <a:avLst/>
          </a:prstGeom>
          <a:solidFill>
            <a:srgbClr val="FFFFFF"/>
          </a:solidFill>
          <a:ln/>
        </p:spPr>
        <p:txBody>
          <a:bodyPr/>
          <a:lstStyle/>
          <a:p>
            <a:endParaRPr lang="en-US"/>
          </a:p>
        </p:txBody>
      </p:sp>
      <p:pic>
        <p:nvPicPr>
          <p:cNvPr id="20" name="Image 0" descr="preencoded.png">
            <a:extLst>
              <a:ext uri="{FF2B5EF4-FFF2-40B4-BE49-F238E27FC236}">
                <a16:creationId xmlns:a16="http://schemas.microsoft.com/office/drawing/2014/main" id="{47B95D33-BB55-90BD-CD6B-B5AD4DB737D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8580" y="1355713"/>
            <a:ext cx="219456" cy="219456"/>
          </a:xfrm>
          <a:prstGeom prst="rect">
            <a:avLst/>
          </a:prstGeom>
        </p:spPr>
      </p:pic>
      <p:sp>
        <p:nvSpPr>
          <p:cNvPr id="24" name="Text 6">
            <a:extLst>
              <a:ext uri="{FF2B5EF4-FFF2-40B4-BE49-F238E27FC236}">
                <a16:creationId xmlns:a16="http://schemas.microsoft.com/office/drawing/2014/main" id="{1CF45991-18C7-0403-8545-525911B46CBF}"/>
              </a:ext>
            </a:extLst>
          </p:cNvPr>
          <p:cNvSpPr/>
          <p:nvPr/>
        </p:nvSpPr>
        <p:spPr>
          <a:xfrm>
            <a:off x="629044" y="1785481"/>
            <a:ext cx="1938528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/>
            <a:r>
              <a:rPr lang="en-US" sz="1251" b="1" dirty="0">
                <a:solidFill>
                  <a:srgbClr val="25242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Cards</a:t>
            </a:r>
            <a:endParaRPr lang="en-US" sz="1251" dirty="0"/>
          </a:p>
        </p:txBody>
      </p:sp>
      <p:sp>
        <p:nvSpPr>
          <p:cNvPr id="28" name="Shape 7">
            <a:extLst>
              <a:ext uri="{FF2B5EF4-FFF2-40B4-BE49-F238E27FC236}">
                <a16:creationId xmlns:a16="http://schemas.microsoft.com/office/drawing/2014/main" id="{FE417E60-40FA-BE86-DE00-E90DFC78C106}"/>
              </a:ext>
            </a:extLst>
          </p:cNvPr>
          <p:cNvSpPr/>
          <p:nvPr/>
        </p:nvSpPr>
        <p:spPr>
          <a:xfrm>
            <a:off x="2750452" y="1072249"/>
            <a:ext cx="1938528" cy="1188720"/>
          </a:xfrm>
          <a:prstGeom prst="roundRect">
            <a:avLst>
              <a:gd name="adj" fmla="val 5385"/>
            </a:avLst>
          </a:prstGeom>
          <a:solidFill>
            <a:srgbClr val="FBF3D5"/>
          </a:solidFill>
          <a:ln/>
          <a:effectLst>
            <a:outerShdw blurRad="88900" dist="25400" dir="2700000" algn="bl" rotWithShape="0">
              <a:srgbClr val="000000">
                <a:alpha val="14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32" name="Shape 8">
            <a:extLst>
              <a:ext uri="{FF2B5EF4-FFF2-40B4-BE49-F238E27FC236}">
                <a16:creationId xmlns:a16="http://schemas.microsoft.com/office/drawing/2014/main" id="{579D275B-CEE8-BA79-C95C-9DA6A824CFC4}"/>
              </a:ext>
            </a:extLst>
          </p:cNvPr>
          <p:cNvSpPr/>
          <p:nvPr/>
        </p:nvSpPr>
        <p:spPr>
          <a:xfrm>
            <a:off x="3491116" y="1236841"/>
            <a:ext cx="457200" cy="457200"/>
          </a:xfrm>
          <a:prstGeom prst="ellipse">
            <a:avLst/>
          </a:prstGeom>
          <a:solidFill>
            <a:srgbClr val="FFFFFF"/>
          </a:solidFill>
          <a:ln/>
        </p:spPr>
        <p:txBody>
          <a:bodyPr/>
          <a:lstStyle/>
          <a:p>
            <a:endParaRPr lang="en-US"/>
          </a:p>
        </p:txBody>
      </p:sp>
      <p:pic>
        <p:nvPicPr>
          <p:cNvPr id="36" name="Image 1" descr="preencoded.png">
            <a:extLst>
              <a:ext uri="{FF2B5EF4-FFF2-40B4-BE49-F238E27FC236}">
                <a16:creationId xmlns:a16="http://schemas.microsoft.com/office/drawing/2014/main" id="{9709B5E3-7C55-6224-01E3-FF972627739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09988" y="1355713"/>
            <a:ext cx="219456" cy="219456"/>
          </a:xfrm>
          <a:prstGeom prst="rect">
            <a:avLst/>
          </a:prstGeom>
        </p:spPr>
      </p:pic>
      <p:sp>
        <p:nvSpPr>
          <p:cNvPr id="40" name="Text 9">
            <a:extLst>
              <a:ext uri="{FF2B5EF4-FFF2-40B4-BE49-F238E27FC236}">
                <a16:creationId xmlns:a16="http://schemas.microsoft.com/office/drawing/2014/main" id="{BAA60F8F-A8E0-A471-ED39-0B0CAF529930}"/>
              </a:ext>
            </a:extLst>
          </p:cNvPr>
          <p:cNvSpPr/>
          <p:nvPr/>
        </p:nvSpPr>
        <p:spPr>
          <a:xfrm>
            <a:off x="2750452" y="1785481"/>
            <a:ext cx="1938528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/>
            <a:r>
              <a:rPr lang="en-US" sz="1251" b="1" dirty="0">
                <a:solidFill>
                  <a:srgbClr val="25242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Tables</a:t>
            </a:r>
            <a:endParaRPr lang="en-US" sz="1251" dirty="0"/>
          </a:p>
        </p:txBody>
      </p:sp>
      <p:sp>
        <p:nvSpPr>
          <p:cNvPr id="44" name="Shape 10">
            <a:extLst>
              <a:ext uri="{FF2B5EF4-FFF2-40B4-BE49-F238E27FC236}">
                <a16:creationId xmlns:a16="http://schemas.microsoft.com/office/drawing/2014/main" id="{189B2E1B-4C08-5EA4-73CA-A42EE50245C1}"/>
              </a:ext>
            </a:extLst>
          </p:cNvPr>
          <p:cNvSpPr/>
          <p:nvPr/>
        </p:nvSpPr>
        <p:spPr>
          <a:xfrm>
            <a:off x="4871860" y="1072249"/>
            <a:ext cx="1938528" cy="1188720"/>
          </a:xfrm>
          <a:prstGeom prst="roundRect">
            <a:avLst>
              <a:gd name="adj" fmla="val 5385"/>
            </a:avLst>
          </a:prstGeom>
          <a:solidFill>
            <a:srgbClr val="F5F4F2"/>
          </a:solidFill>
          <a:ln/>
          <a:effectLst>
            <a:outerShdw blurRad="88900" dist="25400" dir="2700000" algn="bl" rotWithShape="0">
              <a:srgbClr val="000000">
                <a:alpha val="14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48" name="Shape 11">
            <a:extLst>
              <a:ext uri="{FF2B5EF4-FFF2-40B4-BE49-F238E27FC236}">
                <a16:creationId xmlns:a16="http://schemas.microsoft.com/office/drawing/2014/main" id="{B8C9DB65-8483-7905-F03D-C4D4A0EFEA00}"/>
              </a:ext>
            </a:extLst>
          </p:cNvPr>
          <p:cNvSpPr/>
          <p:nvPr/>
        </p:nvSpPr>
        <p:spPr>
          <a:xfrm>
            <a:off x="5612524" y="1236841"/>
            <a:ext cx="457200" cy="457200"/>
          </a:xfrm>
          <a:prstGeom prst="ellipse">
            <a:avLst/>
          </a:prstGeom>
          <a:solidFill>
            <a:srgbClr val="FFFFFF"/>
          </a:solidFill>
          <a:ln/>
        </p:spPr>
        <p:txBody>
          <a:bodyPr/>
          <a:lstStyle/>
          <a:p>
            <a:endParaRPr lang="en-US"/>
          </a:p>
        </p:txBody>
      </p:sp>
      <p:pic>
        <p:nvPicPr>
          <p:cNvPr id="52" name="Image 2" descr="preencoded.png">
            <a:extLst>
              <a:ext uri="{FF2B5EF4-FFF2-40B4-BE49-F238E27FC236}">
                <a16:creationId xmlns:a16="http://schemas.microsoft.com/office/drawing/2014/main" id="{0E7ACBF3-8AAA-E2B9-C14C-E351889209B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31396" y="1355713"/>
            <a:ext cx="219456" cy="219456"/>
          </a:xfrm>
          <a:prstGeom prst="rect">
            <a:avLst/>
          </a:prstGeom>
        </p:spPr>
      </p:pic>
      <p:sp>
        <p:nvSpPr>
          <p:cNvPr id="56" name="Text 12">
            <a:extLst>
              <a:ext uri="{FF2B5EF4-FFF2-40B4-BE49-F238E27FC236}">
                <a16:creationId xmlns:a16="http://schemas.microsoft.com/office/drawing/2014/main" id="{93188A13-764E-C2BE-C1C7-574BFA501A05}"/>
              </a:ext>
            </a:extLst>
          </p:cNvPr>
          <p:cNvSpPr/>
          <p:nvPr/>
        </p:nvSpPr>
        <p:spPr>
          <a:xfrm>
            <a:off x="4871860" y="1785481"/>
            <a:ext cx="1938528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/>
            <a:r>
              <a:rPr lang="en-US" sz="1251" b="1" dirty="0">
                <a:solidFill>
                  <a:srgbClr val="25242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Matrix</a:t>
            </a:r>
            <a:endParaRPr lang="en-US" sz="1251" dirty="0"/>
          </a:p>
        </p:txBody>
      </p:sp>
      <p:sp>
        <p:nvSpPr>
          <p:cNvPr id="60" name="Shape 13">
            <a:extLst>
              <a:ext uri="{FF2B5EF4-FFF2-40B4-BE49-F238E27FC236}">
                <a16:creationId xmlns:a16="http://schemas.microsoft.com/office/drawing/2014/main" id="{2031E853-E10E-E5C5-F540-AE5A76A67C3B}"/>
              </a:ext>
            </a:extLst>
          </p:cNvPr>
          <p:cNvSpPr/>
          <p:nvPr/>
        </p:nvSpPr>
        <p:spPr>
          <a:xfrm>
            <a:off x="6993268" y="1072249"/>
            <a:ext cx="1938528" cy="1188720"/>
          </a:xfrm>
          <a:prstGeom prst="roundRect">
            <a:avLst>
              <a:gd name="adj" fmla="val 5385"/>
            </a:avLst>
          </a:prstGeom>
          <a:solidFill>
            <a:srgbClr val="FBF3D5"/>
          </a:solidFill>
          <a:ln/>
          <a:effectLst>
            <a:outerShdw blurRad="88900" dist="25400" dir="2700000" algn="bl" rotWithShape="0">
              <a:srgbClr val="000000">
                <a:alpha val="14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64" name="Shape 14">
            <a:extLst>
              <a:ext uri="{FF2B5EF4-FFF2-40B4-BE49-F238E27FC236}">
                <a16:creationId xmlns:a16="http://schemas.microsoft.com/office/drawing/2014/main" id="{03129A98-E116-B99E-BFC7-3283A341CB87}"/>
              </a:ext>
            </a:extLst>
          </p:cNvPr>
          <p:cNvSpPr/>
          <p:nvPr/>
        </p:nvSpPr>
        <p:spPr>
          <a:xfrm>
            <a:off x="7733932" y="1236841"/>
            <a:ext cx="457200" cy="457200"/>
          </a:xfrm>
          <a:prstGeom prst="ellipse">
            <a:avLst/>
          </a:prstGeom>
          <a:solidFill>
            <a:srgbClr val="FFFFFF"/>
          </a:solidFill>
          <a:ln/>
        </p:spPr>
        <p:txBody>
          <a:bodyPr/>
          <a:lstStyle/>
          <a:p>
            <a:endParaRPr lang="en-US"/>
          </a:p>
        </p:txBody>
      </p:sp>
      <p:pic>
        <p:nvPicPr>
          <p:cNvPr id="68" name="Image 3" descr="preencoded.png">
            <a:extLst>
              <a:ext uri="{FF2B5EF4-FFF2-40B4-BE49-F238E27FC236}">
                <a16:creationId xmlns:a16="http://schemas.microsoft.com/office/drawing/2014/main" id="{CB826E73-62B4-EABD-3E08-4E4A706BCBF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852804" y="1355713"/>
            <a:ext cx="219456" cy="219456"/>
          </a:xfrm>
          <a:prstGeom prst="rect">
            <a:avLst/>
          </a:prstGeom>
        </p:spPr>
      </p:pic>
      <p:sp>
        <p:nvSpPr>
          <p:cNvPr id="72" name="Text 15">
            <a:extLst>
              <a:ext uri="{FF2B5EF4-FFF2-40B4-BE49-F238E27FC236}">
                <a16:creationId xmlns:a16="http://schemas.microsoft.com/office/drawing/2014/main" id="{F215DE7B-DA3E-E708-0E28-66BB48D6E15A}"/>
              </a:ext>
            </a:extLst>
          </p:cNvPr>
          <p:cNvSpPr/>
          <p:nvPr/>
        </p:nvSpPr>
        <p:spPr>
          <a:xfrm>
            <a:off x="6993268" y="1785481"/>
            <a:ext cx="1938528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/>
            <a:r>
              <a:rPr lang="en-US" sz="1251" b="1" dirty="0">
                <a:solidFill>
                  <a:srgbClr val="25242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Bar Charts</a:t>
            </a:r>
            <a:endParaRPr lang="en-US" sz="1251" dirty="0"/>
          </a:p>
        </p:txBody>
      </p:sp>
      <p:sp>
        <p:nvSpPr>
          <p:cNvPr id="76" name="Shape 16">
            <a:extLst>
              <a:ext uri="{FF2B5EF4-FFF2-40B4-BE49-F238E27FC236}">
                <a16:creationId xmlns:a16="http://schemas.microsoft.com/office/drawing/2014/main" id="{D31A1D0B-8AAA-DD20-E43D-CCE4C509EF0F}"/>
              </a:ext>
            </a:extLst>
          </p:cNvPr>
          <p:cNvSpPr/>
          <p:nvPr/>
        </p:nvSpPr>
        <p:spPr>
          <a:xfrm>
            <a:off x="629044" y="2443849"/>
            <a:ext cx="1938528" cy="1188720"/>
          </a:xfrm>
          <a:prstGeom prst="roundRect">
            <a:avLst>
              <a:gd name="adj" fmla="val 5385"/>
            </a:avLst>
          </a:prstGeom>
          <a:solidFill>
            <a:srgbClr val="F5F4F2"/>
          </a:solidFill>
          <a:ln/>
          <a:effectLst>
            <a:outerShdw blurRad="88900" dist="25400" dir="2700000" algn="bl" rotWithShape="0">
              <a:srgbClr val="000000">
                <a:alpha val="14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80" name="Shape 17">
            <a:extLst>
              <a:ext uri="{FF2B5EF4-FFF2-40B4-BE49-F238E27FC236}">
                <a16:creationId xmlns:a16="http://schemas.microsoft.com/office/drawing/2014/main" id="{DB665771-4A75-4A15-EF94-B56851F53307}"/>
              </a:ext>
            </a:extLst>
          </p:cNvPr>
          <p:cNvSpPr/>
          <p:nvPr/>
        </p:nvSpPr>
        <p:spPr>
          <a:xfrm>
            <a:off x="1369708" y="2608441"/>
            <a:ext cx="457200" cy="457200"/>
          </a:xfrm>
          <a:prstGeom prst="ellipse">
            <a:avLst/>
          </a:prstGeom>
          <a:solidFill>
            <a:srgbClr val="FFFFFF"/>
          </a:solidFill>
          <a:ln/>
        </p:spPr>
        <p:txBody>
          <a:bodyPr/>
          <a:lstStyle/>
          <a:p>
            <a:endParaRPr lang="en-US"/>
          </a:p>
        </p:txBody>
      </p:sp>
      <p:pic>
        <p:nvPicPr>
          <p:cNvPr id="84" name="Image 4" descr="preencoded.png">
            <a:extLst>
              <a:ext uri="{FF2B5EF4-FFF2-40B4-BE49-F238E27FC236}">
                <a16:creationId xmlns:a16="http://schemas.microsoft.com/office/drawing/2014/main" id="{E5A60E3D-6234-0526-F8A6-223C8120CD08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488580" y="2727313"/>
            <a:ext cx="219456" cy="219456"/>
          </a:xfrm>
          <a:prstGeom prst="rect">
            <a:avLst/>
          </a:prstGeom>
        </p:spPr>
      </p:pic>
      <p:sp>
        <p:nvSpPr>
          <p:cNvPr id="88" name="Text 18">
            <a:extLst>
              <a:ext uri="{FF2B5EF4-FFF2-40B4-BE49-F238E27FC236}">
                <a16:creationId xmlns:a16="http://schemas.microsoft.com/office/drawing/2014/main" id="{21876D14-2950-1B54-1D9C-B3E0039B9557}"/>
              </a:ext>
            </a:extLst>
          </p:cNvPr>
          <p:cNvSpPr/>
          <p:nvPr/>
        </p:nvSpPr>
        <p:spPr>
          <a:xfrm>
            <a:off x="629044" y="3157081"/>
            <a:ext cx="1938528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/>
            <a:r>
              <a:rPr lang="en-US" sz="1251" b="1" dirty="0">
                <a:solidFill>
                  <a:srgbClr val="25242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Line Charts</a:t>
            </a:r>
            <a:endParaRPr lang="en-US" sz="1251" dirty="0"/>
          </a:p>
        </p:txBody>
      </p:sp>
      <p:sp>
        <p:nvSpPr>
          <p:cNvPr id="91" name="Shape 19">
            <a:extLst>
              <a:ext uri="{FF2B5EF4-FFF2-40B4-BE49-F238E27FC236}">
                <a16:creationId xmlns:a16="http://schemas.microsoft.com/office/drawing/2014/main" id="{B6BAF0D5-3977-F9E6-89D0-B3CCD76C6947}"/>
              </a:ext>
            </a:extLst>
          </p:cNvPr>
          <p:cNvSpPr/>
          <p:nvPr/>
        </p:nvSpPr>
        <p:spPr>
          <a:xfrm>
            <a:off x="2750452" y="2443849"/>
            <a:ext cx="1938528" cy="1188720"/>
          </a:xfrm>
          <a:prstGeom prst="roundRect">
            <a:avLst>
              <a:gd name="adj" fmla="val 5385"/>
            </a:avLst>
          </a:prstGeom>
          <a:solidFill>
            <a:srgbClr val="FBF3D5"/>
          </a:solidFill>
          <a:ln/>
          <a:effectLst>
            <a:outerShdw blurRad="88900" dist="25400" dir="2700000" algn="bl" rotWithShape="0">
              <a:srgbClr val="000000">
                <a:alpha val="14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93" name="Shape 20">
            <a:extLst>
              <a:ext uri="{FF2B5EF4-FFF2-40B4-BE49-F238E27FC236}">
                <a16:creationId xmlns:a16="http://schemas.microsoft.com/office/drawing/2014/main" id="{0E08C21F-DD9B-BEB4-649F-9B6F797DD098}"/>
              </a:ext>
            </a:extLst>
          </p:cNvPr>
          <p:cNvSpPr/>
          <p:nvPr/>
        </p:nvSpPr>
        <p:spPr>
          <a:xfrm>
            <a:off x="3491116" y="2608441"/>
            <a:ext cx="457200" cy="457200"/>
          </a:xfrm>
          <a:prstGeom prst="ellipse">
            <a:avLst/>
          </a:prstGeom>
          <a:solidFill>
            <a:srgbClr val="FFFFFF"/>
          </a:solidFill>
          <a:ln/>
        </p:spPr>
        <p:txBody>
          <a:bodyPr/>
          <a:lstStyle/>
          <a:p>
            <a:endParaRPr lang="en-US"/>
          </a:p>
        </p:txBody>
      </p:sp>
      <p:pic>
        <p:nvPicPr>
          <p:cNvPr id="95" name="Image 5" descr="preencoded.png">
            <a:extLst>
              <a:ext uri="{FF2B5EF4-FFF2-40B4-BE49-F238E27FC236}">
                <a16:creationId xmlns:a16="http://schemas.microsoft.com/office/drawing/2014/main" id="{A72C6B52-535C-E4D4-349D-131AC62D2E6B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609988" y="2727313"/>
            <a:ext cx="219456" cy="219456"/>
          </a:xfrm>
          <a:prstGeom prst="rect">
            <a:avLst/>
          </a:prstGeom>
        </p:spPr>
      </p:pic>
      <p:sp>
        <p:nvSpPr>
          <p:cNvPr id="97" name="Text 21">
            <a:extLst>
              <a:ext uri="{FF2B5EF4-FFF2-40B4-BE49-F238E27FC236}">
                <a16:creationId xmlns:a16="http://schemas.microsoft.com/office/drawing/2014/main" id="{C1DDB53C-F0F5-E245-F60D-D9843F7EBD3B}"/>
              </a:ext>
            </a:extLst>
          </p:cNvPr>
          <p:cNvSpPr/>
          <p:nvPr/>
        </p:nvSpPr>
        <p:spPr>
          <a:xfrm>
            <a:off x="2750452" y="3157081"/>
            <a:ext cx="1938528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/>
            <a:r>
              <a:rPr lang="en-US" sz="1251" b="1" dirty="0">
                <a:solidFill>
                  <a:srgbClr val="25242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Maps</a:t>
            </a:r>
            <a:endParaRPr lang="en-US" sz="1251" dirty="0"/>
          </a:p>
        </p:txBody>
      </p:sp>
      <p:sp>
        <p:nvSpPr>
          <p:cNvPr id="99" name="Shape 22">
            <a:extLst>
              <a:ext uri="{FF2B5EF4-FFF2-40B4-BE49-F238E27FC236}">
                <a16:creationId xmlns:a16="http://schemas.microsoft.com/office/drawing/2014/main" id="{7370478C-8773-3C46-0812-A2676FD94B79}"/>
              </a:ext>
            </a:extLst>
          </p:cNvPr>
          <p:cNvSpPr/>
          <p:nvPr/>
        </p:nvSpPr>
        <p:spPr>
          <a:xfrm>
            <a:off x="4871860" y="2443849"/>
            <a:ext cx="1938528" cy="1188720"/>
          </a:xfrm>
          <a:prstGeom prst="roundRect">
            <a:avLst>
              <a:gd name="adj" fmla="val 5385"/>
            </a:avLst>
          </a:prstGeom>
          <a:solidFill>
            <a:srgbClr val="F5F4F2"/>
          </a:solidFill>
          <a:ln/>
          <a:effectLst>
            <a:outerShdw blurRad="88900" dist="25400" dir="2700000" algn="bl" rotWithShape="0">
              <a:srgbClr val="000000">
                <a:alpha val="14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101" name="Shape 23">
            <a:extLst>
              <a:ext uri="{FF2B5EF4-FFF2-40B4-BE49-F238E27FC236}">
                <a16:creationId xmlns:a16="http://schemas.microsoft.com/office/drawing/2014/main" id="{9013B183-96DE-F015-130D-8FC3443ED9A4}"/>
              </a:ext>
            </a:extLst>
          </p:cNvPr>
          <p:cNvSpPr/>
          <p:nvPr/>
        </p:nvSpPr>
        <p:spPr>
          <a:xfrm>
            <a:off x="5612524" y="2608441"/>
            <a:ext cx="457200" cy="457200"/>
          </a:xfrm>
          <a:prstGeom prst="ellipse">
            <a:avLst/>
          </a:prstGeom>
          <a:solidFill>
            <a:srgbClr val="FFFFFF"/>
          </a:solidFill>
          <a:ln/>
        </p:spPr>
        <p:txBody>
          <a:bodyPr/>
          <a:lstStyle/>
          <a:p>
            <a:endParaRPr lang="en-US"/>
          </a:p>
        </p:txBody>
      </p:sp>
      <p:pic>
        <p:nvPicPr>
          <p:cNvPr id="103" name="Image 6" descr="preencoded.png">
            <a:extLst>
              <a:ext uri="{FF2B5EF4-FFF2-40B4-BE49-F238E27FC236}">
                <a16:creationId xmlns:a16="http://schemas.microsoft.com/office/drawing/2014/main" id="{8B4B8233-3CB5-5C91-E64A-A9EB3E834E06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731396" y="2727313"/>
            <a:ext cx="219456" cy="219456"/>
          </a:xfrm>
          <a:prstGeom prst="rect">
            <a:avLst/>
          </a:prstGeom>
        </p:spPr>
      </p:pic>
      <p:sp>
        <p:nvSpPr>
          <p:cNvPr id="105" name="Text 24">
            <a:extLst>
              <a:ext uri="{FF2B5EF4-FFF2-40B4-BE49-F238E27FC236}">
                <a16:creationId xmlns:a16="http://schemas.microsoft.com/office/drawing/2014/main" id="{AD0F9E85-8DB4-AC4D-66AE-13D0975F4910}"/>
              </a:ext>
            </a:extLst>
          </p:cNvPr>
          <p:cNvSpPr/>
          <p:nvPr/>
        </p:nvSpPr>
        <p:spPr>
          <a:xfrm>
            <a:off x="4871860" y="3157081"/>
            <a:ext cx="1938528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/>
            <a:r>
              <a:rPr lang="en-US" sz="1251" b="1" dirty="0">
                <a:solidFill>
                  <a:srgbClr val="25242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Slicers</a:t>
            </a:r>
            <a:endParaRPr lang="en-US" sz="1251" dirty="0"/>
          </a:p>
        </p:txBody>
      </p:sp>
      <p:sp>
        <p:nvSpPr>
          <p:cNvPr id="107" name="Shape 25">
            <a:extLst>
              <a:ext uri="{FF2B5EF4-FFF2-40B4-BE49-F238E27FC236}">
                <a16:creationId xmlns:a16="http://schemas.microsoft.com/office/drawing/2014/main" id="{16D5B391-18DB-F68B-AF6C-F4004A21DB3C}"/>
              </a:ext>
            </a:extLst>
          </p:cNvPr>
          <p:cNvSpPr/>
          <p:nvPr/>
        </p:nvSpPr>
        <p:spPr>
          <a:xfrm>
            <a:off x="6993268" y="2443849"/>
            <a:ext cx="1938528" cy="1188720"/>
          </a:xfrm>
          <a:prstGeom prst="roundRect">
            <a:avLst>
              <a:gd name="adj" fmla="val 5385"/>
            </a:avLst>
          </a:prstGeom>
          <a:solidFill>
            <a:srgbClr val="FBF3D5"/>
          </a:solidFill>
          <a:ln/>
          <a:effectLst>
            <a:outerShdw blurRad="88900" dist="25400" dir="2700000" algn="bl" rotWithShape="0">
              <a:srgbClr val="000000">
                <a:alpha val="14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109" name="Shape 26">
            <a:extLst>
              <a:ext uri="{FF2B5EF4-FFF2-40B4-BE49-F238E27FC236}">
                <a16:creationId xmlns:a16="http://schemas.microsoft.com/office/drawing/2014/main" id="{441575F5-B7B4-C021-4091-FCB467CDFF12}"/>
              </a:ext>
            </a:extLst>
          </p:cNvPr>
          <p:cNvSpPr/>
          <p:nvPr/>
        </p:nvSpPr>
        <p:spPr>
          <a:xfrm>
            <a:off x="7733932" y="2608441"/>
            <a:ext cx="457200" cy="457200"/>
          </a:xfrm>
          <a:prstGeom prst="ellipse">
            <a:avLst/>
          </a:prstGeom>
          <a:solidFill>
            <a:srgbClr val="FFFFFF"/>
          </a:solidFill>
          <a:ln/>
        </p:spPr>
        <p:txBody>
          <a:bodyPr/>
          <a:lstStyle/>
          <a:p>
            <a:endParaRPr lang="en-US"/>
          </a:p>
        </p:txBody>
      </p:sp>
      <p:pic>
        <p:nvPicPr>
          <p:cNvPr id="111" name="Image 7" descr="preencoded.png">
            <a:extLst>
              <a:ext uri="{FF2B5EF4-FFF2-40B4-BE49-F238E27FC236}">
                <a16:creationId xmlns:a16="http://schemas.microsoft.com/office/drawing/2014/main" id="{76039749-5406-82EB-F3AA-EEF7F91D8E81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852804" y="2727313"/>
            <a:ext cx="219456" cy="219456"/>
          </a:xfrm>
          <a:prstGeom prst="rect">
            <a:avLst/>
          </a:prstGeom>
        </p:spPr>
      </p:pic>
      <p:sp>
        <p:nvSpPr>
          <p:cNvPr id="113" name="Text 27">
            <a:extLst>
              <a:ext uri="{FF2B5EF4-FFF2-40B4-BE49-F238E27FC236}">
                <a16:creationId xmlns:a16="http://schemas.microsoft.com/office/drawing/2014/main" id="{A44D889C-8F34-43D9-84F0-4E5841C9DD9F}"/>
              </a:ext>
            </a:extLst>
          </p:cNvPr>
          <p:cNvSpPr/>
          <p:nvPr/>
        </p:nvSpPr>
        <p:spPr>
          <a:xfrm>
            <a:off x="6993268" y="3157081"/>
            <a:ext cx="1938528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/>
            <a:r>
              <a:rPr lang="en-US" sz="1251" b="1" dirty="0">
                <a:solidFill>
                  <a:srgbClr val="25242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KPIs</a:t>
            </a:r>
            <a:endParaRPr lang="en-US" sz="1251" dirty="0"/>
          </a:p>
        </p:txBody>
      </p:sp>
      <p:sp>
        <p:nvSpPr>
          <p:cNvPr id="115" name="Shape 28">
            <a:extLst>
              <a:ext uri="{FF2B5EF4-FFF2-40B4-BE49-F238E27FC236}">
                <a16:creationId xmlns:a16="http://schemas.microsoft.com/office/drawing/2014/main" id="{1A3B103C-061A-D1C3-F207-AF1F584867C2}"/>
              </a:ext>
            </a:extLst>
          </p:cNvPr>
          <p:cNvSpPr/>
          <p:nvPr/>
        </p:nvSpPr>
        <p:spPr>
          <a:xfrm>
            <a:off x="629044" y="3980041"/>
            <a:ext cx="8138160" cy="457200"/>
          </a:xfrm>
          <a:prstGeom prst="roundRect">
            <a:avLst>
              <a:gd name="adj" fmla="val 14000"/>
            </a:avLst>
          </a:prstGeom>
          <a:solidFill>
            <a:srgbClr val="252423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117" name="Text 29">
            <a:extLst>
              <a:ext uri="{FF2B5EF4-FFF2-40B4-BE49-F238E27FC236}">
                <a16:creationId xmlns:a16="http://schemas.microsoft.com/office/drawing/2014/main" id="{2D23F5E4-E515-2850-A5E5-06A8DAAD501C}"/>
              </a:ext>
            </a:extLst>
          </p:cNvPr>
          <p:cNvSpPr/>
          <p:nvPr/>
        </p:nvSpPr>
        <p:spPr>
          <a:xfrm>
            <a:off x="857644" y="3980041"/>
            <a:ext cx="77724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1251" b="1" dirty="0">
                <a:solidFill>
                  <a:srgbClr val="F2C81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Message:  </a:t>
            </a:r>
            <a:r>
              <a:rPr lang="en-US" sz="125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Visualization is storytelling through data — the right visual makes the insight obvious.</a:t>
            </a:r>
            <a:endParaRPr lang="en-US" sz="1251" dirty="0"/>
          </a:p>
        </p:txBody>
      </p:sp>
      <p:pic>
        <p:nvPicPr>
          <p:cNvPr id="123" name="Picture 122">
            <a:extLst>
              <a:ext uri="{FF2B5EF4-FFF2-40B4-BE49-F238E27FC236}">
                <a16:creationId xmlns:a16="http://schemas.microsoft.com/office/drawing/2014/main" id="{92FAB91A-D7C2-91F9-9AFB-58AB92FBAA26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80377" y="4594897"/>
            <a:ext cx="361667" cy="356544"/>
          </a:xfrm>
          <a:prstGeom prst="rect">
            <a:avLst/>
          </a:prstGeom>
        </p:spPr>
      </p:pic>
      <p:sp>
        <p:nvSpPr>
          <p:cNvPr id="125" name="Rectangle: Rounded Corners 5">
            <a:extLst>
              <a:ext uri="{FF2B5EF4-FFF2-40B4-BE49-F238E27FC236}">
                <a16:creationId xmlns:a16="http://schemas.microsoft.com/office/drawing/2014/main" id="{654100F8-431D-F589-2407-E14FDBDD2C98}"/>
              </a:ext>
            </a:extLst>
          </p:cNvPr>
          <p:cNvSpPr/>
          <p:nvPr/>
        </p:nvSpPr>
        <p:spPr>
          <a:xfrm>
            <a:off x="572565" y="4733149"/>
            <a:ext cx="1153761" cy="228600"/>
          </a:xfrm>
          <a:prstGeom prst="round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IN" b="1" dirty="0"/>
              <a:t>By Rit</a:t>
            </a:r>
            <a:r>
              <a:rPr lang="en-IN" b="1" dirty="0">
                <a:solidFill>
                  <a:srgbClr val="92D050"/>
                </a:solidFill>
              </a:rPr>
              <a:t>vich</a:t>
            </a:r>
          </a:p>
        </p:txBody>
      </p:sp>
    </p:spTree>
    <p:extLst>
      <p:ext uri="{BB962C8B-B14F-4D97-AF65-F5344CB8AC3E}">
        <p14:creationId xmlns:p14="http://schemas.microsoft.com/office/powerpoint/2010/main" val="161879683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C542E61-9187-10FE-6B17-58A30E649D1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Text 0">
            <a:extLst>
              <a:ext uri="{FF2B5EF4-FFF2-40B4-BE49-F238E27FC236}">
                <a16:creationId xmlns:a16="http://schemas.microsoft.com/office/drawing/2014/main" id="{93EB6F0D-8C98-467E-10C8-5FB2D054451B}"/>
              </a:ext>
            </a:extLst>
          </p:cNvPr>
          <p:cNvSpPr/>
          <p:nvPr/>
        </p:nvSpPr>
        <p:spPr>
          <a:xfrm>
            <a:off x="502920" y="256033"/>
            <a:ext cx="82296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1100" b="1" kern="0" spc="300" dirty="0">
                <a:solidFill>
                  <a:srgbClr val="0C889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VISUALISE</a:t>
            </a:r>
            <a:endParaRPr lang="en-US" sz="1100" dirty="0"/>
          </a:p>
        </p:txBody>
      </p:sp>
      <p:sp>
        <p:nvSpPr>
          <p:cNvPr id="87" name="Text 1">
            <a:extLst>
              <a:ext uri="{FF2B5EF4-FFF2-40B4-BE49-F238E27FC236}">
                <a16:creationId xmlns:a16="http://schemas.microsoft.com/office/drawing/2014/main" id="{E62DBC5E-79E2-0380-A8B9-11BBF0F3194D}"/>
              </a:ext>
            </a:extLst>
          </p:cNvPr>
          <p:cNvSpPr/>
          <p:nvPr/>
        </p:nvSpPr>
        <p:spPr>
          <a:xfrm>
            <a:off x="502920" y="502921"/>
            <a:ext cx="8229600" cy="5943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3000" b="1" dirty="0">
                <a:solidFill>
                  <a:srgbClr val="2B2A2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 Report View — Your Canvas</a:t>
            </a:r>
            <a:endParaRPr lang="en-US" sz="3000" dirty="0"/>
          </a:p>
        </p:txBody>
      </p:sp>
      <p:sp>
        <p:nvSpPr>
          <p:cNvPr id="89" name="Shape 2">
            <a:extLst>
              <a:ext uri="{FF2B5EF4-FFF2-40B4-BE49-F238E27FC236}">
                <a16:creationId xmlns:a16="http://schemas.microsoft.com/office/drawing/2014/main" id="{C5680959-E8A1-A29B-2D87-CED383280688}"/>
              </a:ext>
            </a:extLst>
          </p:cNvPr>
          <p:cNvSpPr/>
          <p:nvPr/>
        </p:nvSpPr>
        <p:spPr>
          <a:xfrm>
            <a:off x="502920" y="1023533"/>
            <a:ext cx="457200" cy="457200"/>
          </a:xfrm>
          <a:prstGeom prst="ellipse">
            <a:avLst/>
          </a:prstGeom>
          <a:solidFill>
            <a:srgbClr val="F3F7F7"/>
          </a:solidFill>
          <a:ln/>
        </p:spPr>
        <p:txBody>
          <a:bodyPr/>
          <a:lstStyle/>
          <a:p>
            <a:endParaRPr lang="en-US"/>
          </a:p>
        </p:txBody>
      </p:sp>
      <p:pic>
        <p:nvPicPr>
          <p:cNvPr id="91" name="Image 0" descr="preencoded.png">
            <a:extLst>
              <a:ext uri="{FF2B5EF4-FFF2-40B4-BE49-F238E27FC236}">
                <a16:creationId xmlns:a16="http://schemas.microsoft.com/office/drawing/2014/main" id="{8260A56A-34C7-0341-2E3B-044BD867450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2648" y="1133261"/>
            <a:ext cx="237744" cy="237744"/>
          </a:xfrm>
          <a:prstGeom prst="rect">
            <a:avLst/>
          </a:prstGeom>
        </p:spPr>
      </p:pic>
      <p:sp>
        <p:nvSpPr>
          <p:cNvPr id="93" name="Text 3">
            <a:extLst>
              <a:ext uri="{FF2B5EF4-FFF2-40B4-BE49-F238E27FC236}">
                <a16:creationId xmlns:a16="http://schemas.microsoft.com/office/drawing/2014/main" id="{4BD55943-89AE-7643-160B-6CEFB737B0CD}"/>
              </a:ext>
            </a:extLst>
          </p:cNvPr>
          <p:cNvSpPr/>
          <p:nvPr/>
        </p:nvSpPr>
        <p:spPr>
          <a:xfrm>
            <a:off x="1143000" y="913805"/>
            <a:ext cx="5852160" cy="7772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1300" b="1" dirty="0">
                <a:solidFill>
                  <a:srgbClr val="2B2A2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Build pane</a:t>
            </a:r>
            <a:endParaRPr lang="en-US" sz="1300" dirty="0"/>
          </a:p>
          <a:p>
            <a:r>
              <a:rPr lang="en-US" sz="1100" dirty="0">
                <a:solidFill>
                  <a:srgbClr val="605E5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Pick a visual, drag fields into it — cards, bars, lines, donuts, tables, maps, and AI visuals.</a:t>
            </a:r>
            <a:endParaRPr lang="en-US" sz="1300" dirty="0"/>
          </a:p>
        </p:txBody>
      </p:sp>
      <p:sp>
        <p:nvSpPr>
          <p:cNvPr id="95" name="Shape 4">
            <a:extLst>
              <a:ext uri="{FF2B5EF4-FFF2-40B4-BE49-F238E27FC236}">
                <a16:creationId xmlns:a16="http://schemas.microsoft.com/office/drawing/2014/main" id="{2D8A3E7F-2C67-33EE-6173-EE2A0639D01D}"/>
              </a:ext>
            </a:extLst>
          </p:cNvPr>
          <p:cNvSpPr/>
          <p:nvPr/>
        </p:nvSpPr>
        <p:spPr>
          <a:xfrm>
            <a:off x="502920" y="1864781"/>
            <a:ext cx="457200" cy="457200"/>
          </a:xfrm>
          <a:prstGeom prst="ellipse">
            <a:avLst/>
          </a:prstGeom>
          <a:solidFill>
            <a:srgbClr val="F3F7F7"/>
          </a:solidFill>
          <a:ln/>
        </p:spPr>
        <p:txBody>
          <a:bodyPr/>
          <a:lstStyle/>
          <a:p>
            <a:endParaRPr lang="en-US"/>
          </a:p>
        </p:txBody>
      </p:sp>
      <p:pic>
        <p:nvPicPr>
          <p:cNvPr id="97" name="Image 1" descr="preencoded.png">
            <a:extLst>
              <a:ext uri="{FF2B5EF4-FFF2-40B4-BE49-F238E27FC236}">
                <a16:creationId xmlns:a16="http://schemas.microsoft.com/office/drawing/2014/main" id="{632B95E2-ED7C-528E-2C38-22FFFC85EA3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2648" y="1974509"/>
            <a:ext cx="237744" cy="237744"/>
          </a:xfrm>
          <a:prstGeom prst="rect">
            <a:avLst/>
          </a:prstGeom>
        </p:spPr>
      </p:pic>
      <p:sp>
        <p:nvSpPr>
          <p:cNvPr id="99" name="Text 5">
            <a:extLst>
              <a:ext uri="{FF2B5EF4-FFF2-40B4-BE49-F238E27FC236}">
                <a16:creationId xmlns:a16="http://schemas.microsoft.com/office/drawing/2014/main" id="{E7B8965A-340D-DD70-7E88-B08CCE08E250}"/>
              </a:ext>
            </a:extLst>
          </p:cNvPr>
          <p:cNvSpPr/>
          <p:nvPr/>
        </p:nvSpPr>
        <p:spPr>
          <a:xfrm>
            <a:off x="1143000" y="1755053"/>
            <a:ext cx="5852160" cy="7772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1300" b="1" dirty="0">
                <a:solidFill>
                  <a:srgbClr val="2B2A2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Slicers &amp; filters</a:t>
            </a:r>
            <a:endParaRPr lang="en-US" sz="1300" dirty="0"/>
          </a:p>
          <a:p>
            <a:r>
              <a:rPr lang="en-US" sz="1100" dirty="0">
                <a:solidFill>
                  <a:srgbClr val="605E5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Slicers are on-canvas filters (FY buttons, Region tiles); the Filter pane adds page- and report-level control.</a:t>
            </a:r>
            <a:endParaRPr lang="en-US" sz="1300" dirty="0"/>
          </a:p>
        </p:txBody>
      </p:sp>
      <p:sp>
        <p:nvSpPr>
          <p:cNvPr id="101" name="Shape 6">
            <a:extLst>
              <a:ext uri="{FF2B5EF4-FFF2-40B4-BE49-F238E27FC236}">
                <a16:creationId xmlns:a16="http://schemas.microsoft.com/office/drawing/2014/main" id="{ECA55AA5-7E9E-41EF-A1CA-EBC3DE082F57}"/>
              </a:ext>
            </a:extLst>
          </p:cNvPr>
          <p:cNvSpPr/>
          <p:nvPr/>
        </p:nvSpPr>
        <p:spPr>
          <a:xfrm>
            <a:off x="502920" y="2706029"/>
            <a:ext cx="457200" cy="457200"/>
          </a:xfrm>
          <a:prstGeom prst="ellipse">
            <a:avLst/>
          </a:prstGeom>
          <a:solidFill>
            <a:srgbClr val="F3F7F7"/>
          </a:solidFill>
          <a:ln/>
        </p:spPr>
        <p:txBody>
          <a:bodyPr/>
          <a:lstStyle/>
          <a:p>
            <a:endParaRPr lang="en-US"/>
          </a:p>
        </p:txBody>
      </p:sp>
      <p:pic>
        <p:nvPicPr>
          <p:cNvPr id="103" name="Image 2" descr="preencoded.png">
            <a:extLst>
              <a:ext uri="{FF2B5EF4-FFF2-40B4-BE49-F238E27FC236}">
                <a16:creationId xmlns:a16="http://schemas.microsoft.com/office/drawing/2014/main" id="{F09425A6-65C2-5E45-E95C-8A5020F7CB3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2648" y="2815757"/>
            <a:ext cx="237744" cy="237744"/>
          </a:xfrm>
          <a:prstGeom prst="rect">
            <a:avLst/>
          </a:prstGeom>
        </p:spPr>
      </p:pic>
      <p:sp>
        <p:nvSpPr>
          <p:cNvPr id="105" name="Text 7">
            <a:extLst>
              <a:ext uri="{FF2B5EF4-FFF2-40B4-BE49-F238E27FC236}">
                <a16:creationId xmlns:a16="http://schemas.microsoft.com/office/drawing/2014/main" id="{62856A89-095B-5F4F-F157-5A0BF65B996D}"/>
              </a:ext>
            </a:extLst>
          </p:cNvPr>
          <p:cNvSpPr/>
          <p:nvPr/>
        </p:nvSpPr>
        <p:spPr>
          <a:xfrm>
            <a:off x="1143000" y="2596301"/>
            <a:ext cx="5852160" cy="7772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1300" b="1" dirty="0">
                <a:solidFill>
                  <a:srgbClr val="2B2A2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Cross-filtering</a:t>
            </a:r>
            <a:endParaRPr lang="en-US" sz="1300" dirty="0"/>
          </a:p>
          <a:p>
            <a:r>
              <a:rPr lang="en-US" sz="1100" dirty="0">
                <a:solidFill>
                  <a:srgbClr val="605E5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Click a bar and every other visual filters itself — interactivity is on by default.</a:t>
            </a:r>
            <a:endParaRPr lang="en-US" sz="1300" dirty="0"/>
          </a:p>
        </p:txBody>
      </p:sp>
      <p:sp>
        <p:nvSpPr>
          <p:cNvPr id="107" name="Shape 8">
            <a:extLst>
              <a:ext uri="{FF2B5EF4-FFF2-40B4-BE49-F238E27FC236}">
                <a16:creationId xmlns:a16="http://schemas.microsoft.com/office/drawing/2014/main" id="{FAA75E88-2097-15CE-8671-C75CECD7472C}"/>
              </a:ext>
            </a:extLst>
          </p:cNvPr>
          <p:cNvSpPr/>
          <p:nvPr/>
        </p:nvSpPr>
        <p:spPr>
          <a:xfrm>
            <a:off x="502920" y="3547277"/>
            <a:ext cx="457200" cy="457200"/>
          </a:xfrm>
          <a:prstGeom prst="ellipse">
            <a:avLst/>
          </a:prstGeom>
          <a:solidFill>
            <a:srgbClr val="F3F7F7"/>
          </a:solidFill>
          <a:ln/>
        </p:spPr>
        <p:txBody>
          <a:bodyPr/>
          <a:lstStyle/>
          <a:p>
            <a:endParaRPr lang="en-US"/>
          </a:p>
        </p:txBody>
      </p:sp>
      <p:pic>
        <p:nvPicPr>
          <p:cNvPr id="109" name="Image 3" descr="preencoded.png">
            <a:extLst>
              <a:ext uri="{FF2B5EF4-FFF2-40B4-BE49-F238E27FC236}">
                <a16:creationId xmlns:a16="http://schemas.microsoft.com/office/drawing/2014/main" id="{9DB2B539-5CD2-7E5B-7007-3A481870060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12648" y="3657005"/>
            <a:ext cx="237744" cy="237744"/>
          </a:xfrm>
          <a:prstGeom prst="rect">
            <a:avLst/>
          </a:prstGeom>
        </p:spPr>
      </p:pic>
      <p:sp>
        <p:nvSpPr>
          <p:cNvPr id="111" name="Text 9">
            <a:extLst>
              <a:ext uri="{FF2B5EF4-FFF2-40B4-BE49-F238E27FC236}">
                <a16:creationId xmlns:a16="http://schemas.microsoft.com/office/drawing/2014/main" id="{7A2AF90E-59D4-43E7-1CF4-95142C804167}"/>
              </a:ext>
            </a:extLst>
          </p:cNvPr>
          <p:cNvSpPr/>
          <p:nvPr/>
        </p:nvSpPr>
        <p:spPr>
          <a:xfrm>
            <a:off x="1143000" y="3437549"/>
            <a:ext cx="5852160" cy="7772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1300" b="1" dirty="0">
                <a:solidFill>
                  <a:srgbClr val="2B2A2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Drill down</a:t>
            </a:r>
            <a:endParaRPr lang="en-US" sz="1300" dirty="0"/>
          </a:p>
          <a:p>
            <a:r>
              <a:rPr lang="en-US" sz="1100" dirty="0">
                <a:solidFill>
                  <a:srgbClr val="605E5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Hierarchies let users move Year → Quarter → Month, or Region → Branch, in one click.</a:t>
            </a:r>
            <a:endParaRPr lang="en-US" sz="1300" dirty="0"/>
          </a:p>
        </p:txBody>
      </p:sp>
      <p:sp>
        <p:nvSpPr>
          <p:cNvPr id="113" name="Shape 10">
            <a:extLst>
              <a:ext uri="{FF2B5EF4-FFF2-40B4-BE49-F238E27FC236}">
                <a16:creationId xmlns:a16="http://schemas.microsoft.com/office/drawing/2014/main" id="{7EAB2022-0CE0-7451-80CE-D13D39FFFD87}"/>
              </a:ext>
            </a:extLst>
          </p:cNvPr>
          <p:cNvSpPr/>
          <p:nvPr/>
        </p:nvSpPr>
        <p:spPr>
          <a:xfrm>
            <a:off x="7635241" y="868085"/>
            <a:ext cx="966865" cy="3273552"/>
          </a:xfrm>
          <a:prstGeom prst="roundRect">
            <a:avLst>
              <a:gd name="adj" fmla="val 4729"/>
            </a:avLst>
          </a:prstGeom>
          <a:solidFill>
            <a:srgbClr val="FFFFFF"/>
          </a:solidFill>
          <a:ln w="12700">
            <a:solidFill>
              <a:srgbClr val="D2D0CE"/>
            </a:solidFill>
            <a:prstDash val="solid"/>
          </a:ln>
          <a:effectLst>
            <a:outerShdw blurRad="101600" dist="25400" dir="2700000" algn="bl" rotWithShape="0">
              <a:srgbClr val="000000">
                <a:alpha val="18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pic>
        <p:nvPicPr>
          <p:cNvPr id="115" name="Image 4" descr="assets/buildpane.png">
            <a:extLst>
              <a:ext uri="{FF2B5EF4-FFF2-40B4-BE49-F238E27FC236}">
                <a16:creationId xmlns:a16="http://schemas.microsoft.com/office/drawing/2014/main" id="{5B095D89-CE01-9701-0CA6-D21F6692026A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708393" y="941237"/>
            <a:ext cx="820561" cy="3127248"/>
          </a:xfrm>
          <a:prstGeom prst="rect">
            <a:avLst/>
          </a:prstGeom>
        </p:spPr>
      </p:pic>
      <p:sp>
        <p:nvSpPr>
          <p:cNvPr id="117" name="Text 11">
            <a:extLst>
              <a:ext uri="{FF2B5EF4-FFF2-40B4-BE49-F238E27FC236}">
                <a16:creationId xmlns:a16="http://schemas.microsoft.com/office/drawing/2014/main" id="{DE11DB06-8FEA-C189-E418-9157B57F7CB8}"/>
              </a:ext>
            </a:extLst>
          </p:cNvPr>
          <p:cNvSpPr/>
          <p:nvPr/>
        </p:nvSpPr>
        <p:spPr>
          <a:xfrm>
            <a:off x="7406640" y="4223933"/>
            <a:ext cx="146304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900" i="1" dirty="0">
                <a:solidFill>
                  <a:srgbClr val="605E5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 Build pane</a:t>
            </a:r>
            <a:endParaRPr lang="en-US" sz="900" dirty="0"/>
          </a:p>
        </p:txBody>
      </p:sp>
      <p:sp>
        <p:nvSpPr>
          <p:cNvPr id="121" name="Text 13">
            <a:extLst>
              <a:ext uri="{FF2B5EF4-FFF2-40B4-BE49-F238E27FC236}">
                <a16:creationId xmlns:a16="http://schemas.microsoft.com/office/drawing/2014/main" id="{E68DB0E4-57FC-4E65-A1E6-FC0838A410C2}"/>
              </a:ext>
            </a:extLst>
          </p:cNvPr>
          <p:cNvSpPr/>
          <p:nvPr/>
        </p:nvSpPr>
        <p:spPr>
          <a:xfrm>
            <a:off x="8503920" y="4370237"/>
            <a:ext cx="32004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/>
            <a:r>
              <a:rPr lang="en-US" sz="900" dirty="0">
                <a:solidFill>
                  <a:srgbClr val="605E5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21</a:t>
            </a:r>
            <a:endParaRPr lang="en-US" sz="900" dirty="0"/>
          </a:p>
        </p:txBody>
      </p:sp>
      <p:pic>
        <p:nvPicPr>
          <p:cNvPr id="127" name="Picture 126">
            <a:extLst>
              <a:ext uri="{FF2B5EF4-FFF2-40B4-BE49-F238E27FC236}">
                <a16:creationId xmlns:a16="http://schemas.microsoft.com/office/drawing/2014/main" id="{5E60202B-8010-18D2-D9E0-A85BD4DAFBD5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80377" y="4594897"/>
            <a:ext cx="361667" cy="356544"/>
          </a:xfrm>
          <a:prstGeom prst="rect">
            <a:avLst/>
          </a:prstGeom>
        </p:spPr>
      </p:pic>
      <p:sp>
        <p:nvSpPr>
          <p:cNvPr id="129" name="Rectangle: Rounded Corners 5">
            <a:extLst>
              <a:ext uri="{FF2B5EF4-FFF2-40B4-BE49-F238E27FC236}">
                <a16:creationId xmlns:a16="http://schemas.microsoft.com/office/drawing/2014/main" id="{B3FEEC21-E260-9C09-541B-F33F9C9890FA}"/>
              </a:ext>
            </a:extLst>
          </p:cNvPr>
          <p:cNvSpPr/>
          <p:nvPr/>
        </p:nvSpPr>
        <p:spPr>
          <a:xfrm>
            <a:off x="572565" y="4733149"/>
            <a:ext cx="1153761" cy="228600"/>
          </a:xfrm>
          <a:prstGeom prst="round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IN" b="1" dirty="0"/>
              <a:t>By Rit</a:t>
            </a:r>
            <a:r>
              <a:rPr lang="en-IN" b="1" dirty="0">
                <a:solidFill>
                  <a:srgbClr val="92D050"/>
                </a:solidFill>
              </a:rPr>
              <a:t>vich</a:t>
            </a:r>
          </a:p>
        </p:txBody>
      </p:sp>
    </p:spTree>
    <p:extLst>
      <p:ext uri="{BB962C8B-B14F-4D97-AF65-F5344CB8AC3E}">
        <p14:creationId xmlns:p14="http://schemas.microsoft.com/office/powerpoint/2010/main" val="384937647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02920" y="256033"/>
            <a:ext cx="82296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1100" b="1" kern="0" spc="300" dirty="0">
                <a:solidFill>
                  <a:srgbClr val="0C889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AGENDA</a:t>
            </a:r>
            <a:endParaRPr lang="en-US" sz="1100" dirty="0"/>
          </a:p>
        </p:txBody>
      </p:sp>
      <p:sp>
        <p:nvSpPr>
          <p:cNvPr id="3" name="Text 1"/>
          <p:cNvSpPr/>
          <p:nvPr/>
        </p:nvSpPr>
        <p:spPr>
          <a:xfrm>
            <a:off x="502920" y="502921"/>
            <a:ext cx="8229600" cy="5943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3000" b="1" dirty="0">
                <a:solidFill>
                  <a:srgbClr val="2B2A2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Session Roadmap</a:t>
            </a:r>
            <a:endParaRPr lang="en-US" sz="3000" dirty="0"/>
          </a:p>
        </p:txBody>
      </p:sp>
      <p:sp>
        <p:nvSpPr>
          <p:cNvPr id="4" name="Shape 2"/>
          <p:cNvSpPr/>
          <p:nvPr/>
        </p:nvSpPr>
        <p:spPr>
          <a:xfrm>
            <a:off x="502920" y="1097281"/>
            <a:ext cx="3950208" cy="3246120"/>
          </a:xfrm>
          <a:prstGeom prst="roundRect">
            <a:avLst>
              <a:gd name="adj" fmla="val 1972"/>
            </a:avLst>
          </a:prstGeom>
          <a:solidFill>
            <a:srgbClr val="F3F7F7"/>
          </a:solidFill>
          <a:ln/>
          <a:effectLst>
            <a:outerShdw blurRad="63500" dist="12700" dir="2700000" algn="bl" rotWithShape="0">
              <a:srgbClr val="000000">
                <a:alpha val="12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5" name="Text 3"/>
          <p:cNvSpPr/>
          <p:nvPr/>
        </p:nvSpPr>
        <p:spPr>
          <a:xfrm>
            <a:off x="777240" y="1572769"/>
            <a:ext cx="347472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1400" b="1" dirty="0">
                <a:solidFill>
                  <a:srgbClr val="0A6E7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PART 1 — THEORY</a:t>
            </a:r>
            <a:endParaRPr lang="en-US" sz="1400" dirty="0"/>
          </a:p>
        </p:txBody>
      </p:sp>
      <p:sp>
        <p:nvSpPr>
          <p:cNvPr id="6" name="Text 4"/>
          <p:cNvSpPr/>
          <p:nvPr/>
        </p:nvSpPr>
        <p:spPr>
          <a:xfrm>
            <a:off x="777240" y="1993393"/>
            <a:ext cx="3429000" cy="24688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177796" indent="-177796">
              <a:spcAft>
                <a:spcPts val="800"/>
              </a:spcAft>
              <a:buSzPct val="100000"/>
              <a:buChar char="•"/>
            </a:pPr>
            <a:r>
              <a:rPr lang="en-US" sz="1251" dirty="0">
                <a:solidFill>
                  <a:srgbClr val="2B2A2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What is Power BI &amp; why it matters for industries</a:t>
            </a:r>
            <a:endParaRPr lang="en-US" sz="1251" dirty="0"/>
          </a:p>
          <a:p>
            <a:pPr marL="177796" indent="-177796">
              <a:spcAft>
                <a:spcPts val="800"/>
              </a:spcAft>
              <a:buSzPct val="100000"/>
              <a:buChar char="•"/>
            </a:pPr>
            <a:r>
              <a:rPr lang="en-US" sz="1251" dirty="0">
                <a:solidFill>
                  <a:srgbClr val="2B2A2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 4-step Power BI workflow</a:t>
            </a:r>
          </a:p>
          <a:p>
            <a:pPr marL="177796" indent="-177796">
              <a:spcAft>
                <a:spcPts val="800"/>
              </a:spcAft>
              <a:buSzPct val="100000"/>
              <a:buChar char="•"/>
            </a:pPr>
            <a:r>
              <a:rPr lang="en-US" sz="1251" dirty="0">
                <a:solidFill>
                  <a:srgbClr val="2B2A2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ETL</a:t>
            </a:r>
            <a:endParaRPr lang="en-US" sz="1251" dirty="0"/>
          </a:p>
          <a:p>
            <a:pPr marL="177796" indent="-177796">
              <a:spcAft>
                <a:spcPts val="800"/>
              </a:spcAft>
              <a:buSzPct val="100000"/>
              <a:buChar char="•"/>
            </a:pPr>
            <a:r>
              <a:rPr lang="en-US" sz="1251" dirty="0">
                <a:solidFill>
                  <a:srgbClr val="2B2A2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Data modelling — facts, dimensions, star schema</a:t>
            </a:r>
            <a:endParaRPr lang="en-US" sz="1251" dirty="0"/>
          </a:p>
          <a:p>
            <a:pPr marL="177796" indent="-177796">
              <a:spcAft>
                <a:spcPts val="800"/>
              </a:spcAft>
              <a:buSzPct val="100000"/>
              <a:buChar char="•"/>
            </a:pPr>
            <a:r>
              <a:rPr lang="en-US" sz="1251" dirty="0">
                <a:solidFill>
                  <a:srgbClr val="2B2A2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DAX — calculated columns &amp; measures</a:t>
            </a:r>
            <a:endParaRPr lang="en-US" sz="1251" dirty="0"/>
          </a:p>
          <a:p>
            <a:pPr marL="177796" indent="-177796">
              <a:spcAft>
                <a:spcPts val="800"/>
              </a:spcAft>
              <a:buSzPct val="100000"/>
              <a:buChar char="•"/>
            </a:pPr>
            <a:r>
              <a:rPr lang="en-US" sz="1251" dirty="0">
                <a:solidFill>
                  <a:srgbClr val="2B2A2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Dashboard design principles</a:t>
            </a:r>
            <a:endParaRPr lang="en-US" sz="1251" dirty="0"/>
          </a:p>
        </p:txBody>
      </p:sp>
      <p:sp>
        <p:nvSpPr>
          <p:cNvPr id="7" name="Shape 5"/>
          <p:cNvSpPr/>
          <p:nvPr/>
        </p:nvSpPr>
        <p:spPr>
          <a:xfrm>
            <a:off x="4727448" y="1097281"/>
            <a:ext cx="3950208" cy="3246120"/>
          </a:xfrm>
          <a:prstGeom prst="roundRect">
            <a:avLst>
              <a:gd name="adj" fmla="val 1972"/>
            </a:avLst>
          </a:prstGeom>
          <a:solidFill>
            <a:srgbClr val="FDF6DC"/>
          </a:solidFill>
          <a:ln/>
          <a:effectLst>
            <a:outerShdw blurRad="63500" dist="12700" dir="2700000" algn="bl" rotWithShape="0">
              <a:srgbClr val="000000">
                <a:alpha val="12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8" name="Text 6"/>
          <p:cNvSpPr/>
          <p:nvPr/>
        </p:nvSpPr>
        <p:spPr>
          <a:xfrm>
            <a:off x="5001768" y="1572769"/>
            <a:ext cx="347472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1400" b="1" dirty="0">
                <a:solidFill>
                  <a:srgbClr val="0A6E7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PART 2 — HANDS-ON</a:t>
            </a:r>
            <a:endParaRPr lang="en-US" sz="1400" dirty="0"/>
          </a:p>
        </p:txBody>
      </p:sp>
      <p:sp>
        <p:nvSpPr>
          <p:cNvPr id="9" name="Text 7"/>
          <p:cNvSpPr/>
          <p:nvPr/>
        </p:nvSpPr>
        <p:spPr>
          <a:xfrm>
            <a:off x="5001768" y="1993393"/>
            <a:ext cx="3429000" cy="24688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177796" indent="-177796">
              <a:spcAft>
                <a:spcPts val="800"/>
              </a:spcAft>
              <a:buSzPct val="100000"/>
              <a:buChar char="•"/>
            </a:pPr>
            <a:r>
              <a:rPr lang="en-US" sz="1251" dirty="0">
                <a:solidFill>
                  <a:srgbClr val="2B2A2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Connect to the practice dataset (Excel / CSV)</a:t>
            </a:r>
            <a:endParaRPr lang="en-US" sz="1251" dirty="0"/>
          </a:p>
          <a:p>
            <a:pPr marL="177796" indent="-177796">
              <a:spcAft>
                <a:spcPts val="800"/>
              </a:spcAft>
              <a:buSzPct val="100000"/>
              <a:buChar char="•"/>
            </a:pPr>
            <a:r>
              <a:rPr lang="en-US" sz="1251" dirty="0">
                <a:solidFill>
                  <a:srgbClr val="2B2A2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Clean &amp; shape data in Power Query</a:t>
            </a:r>
            <a:endParaRPr lang="en-US" sz="1251" dirty="0"/>
          </a:p>
          <a:p>
            <a:pPr marL="177796" indent="-177796">
              <a:spcAft>
                <a:spcPts val="800"/>
              </a:spcAft>
              <a:buSzPct val="100000"/>
              <a:buChar char="•"/>
            </a:pPr>
            <a:r>
              <a:rPr lang="en-US" sz="1251" dirty="0">
                <a:solidFill>
                  <a:srgbClr val="2B2A2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Build the star schema data model</a:t>
            </a:r>
            <a:endParaRPr lang="en-US" sz="1251" dirty="0"/>
          </a:p>
          <a:p>
            <a:pPr marL="177796" indent="-177796">
              <a:spcAft>
                <a:spcPts val="800"/>
              </a:spcAft>
              <a:buSzPct val="100000"/>
              <a:buChar char="•"/>
            </a:pPr>
            <a:r>
              <a:rPr lang="en-US" sz="1251" dirty="0">
                <a:solidFill>
                  <a:srgbClr val="2B2A2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Write core DAX measures (Sales, Cost, Profit, GP%)</a:t>
            </a:r>
            <a:endParaRPr lang="en-US" sz="1251" dirty="0"/>
          </a:p>
          <a:p>
            <a:pPr marL="177796" indent="-177796">
              <a:spcAft>
                <a:spcPts val="800"/>
              </a:spcAft>
              <a:buSzPct val="100000"/>
              <a:buChar char="•"/>
            </a:pPr>
            <a:r>
              <a:rPr lang="en-US" sz="1251" dirty="0">
                <a:solidFill>
                  <a:srgbClr val="2B2A2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Assemble the Sales Analytics Dashboard</a:t>
            </a:r>
            <a:endParaRPr lang="en-US" sz="1251" dirty="0"/>
          </a:p>
        </p:txBody>
      </p:sp>
      <p:sp>
        <p:nvSpPr>
          <p:cNvPr id="11" name="Text 9"/>
          <p:cNvSpPr/>
          <p:nvPr/>
        </p:nvSpPr>
        <p:spPr>
          <a:xfrm>
            <a:off x="8503920" y="4828033"/>
            <a:ext cx="32004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/>
            <a:r>
              <a:rPr lang="en-US" sz="900" dirty="0">
                <a:solidFill>
                  <a:srgbClr val="605E5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2</a:t>
            </a:r>
            <a:endParaRPr lang="en-US" sz="900" dirty="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FD580E7C-D3AA-2233-57CF-A1BFEE5F690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0377" y="4594897"/>
            <a:ext cx="361667" cy="356544"/>
          </a:xfrm>
          <a:prstGeom prst="rect">
            <a:avLst/>
          </a:prstGeom>
        </p:spPr>
      </p:pic>
      <p:sp>
        <p:nvSpPr>
          <p:cNvPr id="15" name="Rectangle: Rounded Corners 5">
            <a:extLst>
              <a:ext uri="{FF2B5EF4-FFF2-40B4-BE49-F238E27FC236}">
                <a16:creationId xmlns:a16="http://schemas.microsoft.com/office/drawing/2014/main" id="{6D41F482-48F1-E211-F212-870FE71869A1}"/>
              </a:ext>
            </a:extLst>
          </p:cNvPr>
          <p:cNvSpPr/>
          <p:nvPr/>
        </p:nvSpPr>
        <p:spPr>
          <a:xfrm>
            <a:off x="572565" y="4733149"/>
            <a:ext cx="1153761" cy="228600"/>
          </a:xfrm>
          <a:prstGeom prst="round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IN" b="1" dirty="0"/>
              <a:t>By Rit</a:t>
            </a:r>
            <a:r>
              <a:rPr lang="en-IN" b="1" dirty="0">
                <a:solidFill>
                  <a:srgbClr val="92D050"/>
                </a:solidFill>
              </a:rPr>
              <a:t>vich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9AE0B8A-400D-5CA2-5189-3A74A56F033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0">
            <a:extLst>
              <a:ext uri="{FF2B5EF4-FFF2-40B4-BE49-F238E27FC236}">
                <a16:creationId xmlns:a16="http://schemas.microsoft.com/office/drawing/2014/main" id="{8DBC7860-AC3B-E9FF-3D7D-8D077B9ABD99}"/>
              </a:ext>
            </a:extLst>
          </p:cNvPr>
          <p:cNvSpPr/>
          <p:nvPr/>
        </p:nvSpPr>
        <p:spPr>
          <a:xfrm>
            <a:off x="502920" y="256033"/>
            <a:ext cx="82296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1100" b="1" kern="0" spc="300" dirty="0">
                <a:solidFill>
                  <a:srgbClr val="0C889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VISUALISE</a:t>
            </a:r>
            <a:endParaRPr lang="en-US" sz="1100" dirty="0"/>
          </a:p>
        </p:txBody>
      </p:sp>
      <p:sp>
        <p:nvSpPr>
          <p:cNvPr id="5" name="Text 1">
            <a:extLst>
              <a:ext uri="{FF2B5EF4-FFF2-40B4-BE49-F238E27FC236}">
                <a16:creationId xmlns:a16="http://schemas.microsoft.com/office/drawing/2014/main" id="{503F063E-4E4F-9422-4C51-45E8DB0AA882}"/>
              </a:ext>
            </a:extLst>
          </p:cNvPr>
          <p:cNvSpPr/>
          <p:nvPr/>
        </p:nvSpPr>
        <p:spPr>
          <a:xfrm>
            <a:off x="502920" y="502921"/>
            <a:ext cx="8229600" cy="5943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3000" b="1" dirty="0">
                <a:solidFill>
                  <a:srgbClr val="2B2A2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Designing Dashboards That Get Used</a:t>
            </a:r>
            <a:endParaRPr lang="en-US" sz="3000" dirty="0"/>
          </a:p>
        </p:txBody>
      </p:sp>
      <p:sp>
        <p:nvSpPr>
          <p:cNvPr id="7" name="Shape 2">
            <a:extLst>
              <a:ext uri="{FF2B5EF4-FFF2-40B4-BE49-F238E27FC236}">
                <a16:creationId xmlns:a16="http://schemas.microsoft.com/office/drawing/2014/main" id="{F2D85FFA-37E8-B7DB-EB18-C6F3A0A4456D}"/>
              </a:ext>
            </a:extLst>
          </p:cNvPr>
          <p:cNvSpPr/>
          <p:nvPr/>
        </p:nvSpPr>
        <p:spPr>
          <a:xfrm>
            <a:off x="502920" y="1371601"/>
            <a:ext cx="2651760" cy="1691640"/>
          </a:xfrm>
          <a:prstGeom prst="roundRect">
            <a:avLst>
              <a:gd name="adj" fmla="val 3784"/>
            </a:avLst>
          </a:prstGeom>
          <a:solidFill>
            <a:srgbClr val="F3F7F7"/>
          </a:solidFill>
          <a:ln/>
          <a:effectLst>
            <a:outerShdw blurRad="63500" dist="12700" dir="2700000" algn="bl" rotWithShape="0">
              <a:srgbClr val="000000">
                <a:alpha val="12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9" name="Shape 3">
            <a:extLst>
              <a:ext uri="{FF2B5EF4-FFF2-40B4-BE49-F238E27FC236}">
                <a16:creationId xmlns:a16="http://schemas.microsoft.com/office/drawing/2014/main" id="{07201E91-5C87-386B-34FE-878EFEDA60FA}"/>
              </a:ext>
            </a:extLst>
          </p:cNvPr>
          <p:cNvSpPr/>
          <p:nvPr/>
        </p:nvSpPr>
        <p:spPr>
          <a:xfrm>
            <a:off x="704088" y="1554481"/>
            <a:ext cx="457200" cy="457200"/>
          </a:xfrm>
          <a:prstGeom prst="ellipse">
            <a:avLst/>
          </a:prstGeom>
          <a:solidFill>
            <a:srgbClr val="FFFFFF"/>
          </a:solidFill>
          <a:ln w="12700">
            <a:solidFill>
              <a:srgbClr val="0C8891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pic>
        <p:nvPicPr>
          <p:cNvPr id="11" name="Image 0" descr="preencoded.png">
            <a:extLst>
              <a:ext uri="{FF2B5EF4-FFF2-40B4-BE49-F238E27FC236}">
                <a16:creationId xmlns:a16="http://schemas.microsoft.com/office/drawing/2014/main" id="{65D002BE-BD31-6C48-5741-BDDAA231D5B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3816" y="1664209"/>
            <a:ext cx="237744" cy="237744"/>
          </a:xfrm>
          <a:prstGeom prst="rect">
            <a:avLst/>
          </a:prstGeom>
        </p:spPr>
      </p:pic>
      <p:sp>
        <p:nvSpPr>
          <p:cNvPr id="13" name="Text 4">
            <a:extLst>
              <a:ext uri="{FF2B5EF4-FFF2-40B4-BE49-F238E27FC236}">
                <a16:creationId xmlns:a16="http://schemas.microsoft.com/office/drawing/2014/main" id="{FDDB4EAB-CF2B-EFF4-88D4-57ED283D8E83}"/>
              </a:ext>
            </a:extLst>
          </p:cNvPr>
          <p:cNvSpPr/>
          <p:nvPr/>
        </p:nvSpPr>
        <p:spPr>
          <a:xfrm>
            <a:off x="704088" y="2084833"/>
            <a:ext cx="22860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1251" b="1" dirty="0">
                <a:solidFill>
                  <a:srgbClr val="2B2A2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What type of data?</a:t>
            </a:r>
            <a:endParaRPr lang="en-US" sz="1251" dirty="0"/>
          </a:p>
        </p:txBody>
      </p:sp>
      <p:sp>
        <p:nvSpPr>
          <p:cNvPr id="15" name="Text 5">
            <a:extLst>
              <a:ext uri="{FF2B5EF4-FFF2-40B4-BE49-F238E27FC236}">
                <a16:creationId xmlns:a16="http://schemas.microsoft.com/office/drawing/2014/main" id="{CF9D1611-301A-BE51-8B88-6273BE70FE4D}"/>
              </a:ext>
            </a:extLst>
          </p:cNvPr>
          <p:cNvSpPr/>
          <p:nvPr/>
        </p:nvSpPr>
        <p:spPr>
          <a:xfrm>
            <a:off x="704088" y="2487169"/>
            <a:ext cx="228600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1000" dirty="0">
                <a:solidFill>
                  <a:srgbClr val="605E5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Time-series? Geographic? Hierarchical? Financial? — the data shape suggests the visual.</a:t>
            </a:r>
            <a:endParaRPr lang="en-US" sz="1000" dirty="0"/>
          </a:p>
        </p:txBody>
      </p:sp>
      <p:sp>
        <p:nvSpPr>
          <p:cNvPr id="17" name="Shape 6">
            <a:extLst>
              <a:ext uri="{FF2B5EF4-FFF2-40B4-BE49-F238E27FC236}">
                <a16:creationId xmlns:a16="http://schemas.microsoft.com/office/drawing/2014/main" id="{54AFF337-D9BF-9E3C-CCDD-A650D2F1BFBA}"/>
              </a:ext>
            </a:extLst>
          </p:cNvPr>
          <p:cNvSpPr/>
          <p:nvPr/>
        </p:nvSpPr>
        <p:spPr>
          <a:xfrm>
            <a:off x="3355848" y="1371601"/>
            <a:ext cx="2651760" cy="1691640"/>
          </a:xfrm>
          <a:prstGeom prst="roundRect">
            <a:avLst>
              <a:gd name="adj" fmla="val 3784"/>
            </a:avLst>
          </a:prstGeom>
          <a:solidFill>
            <a:srgbClr val="F3F7F7"/>
          </a:solidFill>
          <a:ln/>
          <a:effectLst>
            <a:outerShdw blurRad="63500" dist="12700" dir="2700000" algn="bl" rotWithShape="0">
              <a:srgbClr val="000000">
                <a:alpha val="12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19" name="Shape 7">
            <a:extLst>
              <a:ext uri="{FF2B5EF4-FFF2-40B4-BE49-F238E27FC236}">
                <a16:creationId xmlns:a16="http://schemas.microsoft.com/office/drawing/2014/main" id="{4CFCEB59-AA5D-F2A8-DF68-680CFC4B6C2F}"/>
              </a:ext>
            </a:extLst>
          </p:cNvPr>
          <p:cNvSpPr/>
          <p:nvPr/>
        </p:nvSpPr>
        <p:spPr>
          <a:xfrm>
            <a:off x="3557016" y="1554481"/>
            <a:ext cx="457200" cy="457200"/>
          </a:xfrm>
          <a:prstGeom prst="ellipse">
            <a:avLst/>
          </a:prstGeom>
          <a:solidFill>
            <a:srgbClr val="FFFFFF"/>
          </a:solidFill>
          <a:ln w="12700">
            <a:solidFill>
              <a:srgbClr val="0C8891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pic>
        <p:nvPicPr>
          <p:cNvPr id="21" name="Image 1" descr="preencoded.png">
            <a:extLst>
              <a:ext uri="{FF2B5EF4-FFF2-40B4-BE49-F238E27FC236}">
                <a16:creationId xmlns:a16="http://schemas.microsoft.com/office/drawing/2014/main" id="{6A622F9B-5940-9B13-3EAF-D4DECDE1C5F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66744" y="1664209"/>
            <a:ext cx="237744" cy="237744"/>
          </a:xfrm>
          <a:prstGeom prst="rect">
            <a:avLst/>
          </a:prstGeom>
        </p:spPr>
      </p:pic>
      <p:sp>
        <p:nvSpPr>
          <p:cNvPr id="23" name="Text 8">
            <a:extLst>
              <a:ext uri="{FF2B5EF4-FFF2-40B4-BE49-F238E27FC236}">
                <a16:creationId xmlns:a16="http://schemas.microsoft.com/office/drawing/2014/main" id="{B23AD458-4E90-87EB-5731-B545FC3EA99B}"/>
              </a:ext>
            </a:extLst>
          </p:cNvPr>
          <p:cNvSpPr/>
          <p:nvPr/>
        </p:nvSpPr>
        <p:spPr>
          <a:xfrm>
            <a:off x="3557016" y="2084833"/>
            <a:ext cx="22860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1251" b="1" dirty="0">
                <a:solidFill>
                  <a:srgbClr val="2B2A2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What do you want to communicate?</a:t>
            </a:r>
            <a:endParaRPr lang="en-US" sz="1251" dirty="0"/>
          </a:p>
        </p:txBody>
      </p:sp>
      <p:sp>
        <p:nvSpPr>
          <p:cNvPr id="25" name="Text 9">
            <a:extLst>
              <a:ext uri="{FF2B5EF4-FFF2-40B4-BE49-F238E27FC236}">
                <a16:creationId xmlns:a16="http://schemas.microsoft.com/office/drawing/2014/main" id="{911202DA-687E-054D-4B79-08AAC47D2C83}"/>
              </a:ext>
            </a:extLst>
          </p:cNvPr>
          <p:cNvSpPr/>
          <p:nvPr/>
        </p:nvSpPr>
        <p:spPr>
          <a:xfrm>
            <a:off x="3557016" y="2487169"/>
            <a:ext cx="228600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1000" dirty="0">
                <a:solidFill>
                  <a:srgbClr val="605E5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Comparison, composition, trend, or relationship — one message per visual.</a:t>
            </a:r>
            <a:endParaRPr lang="en-US" sz="1000" dirty="0"/>
          </a:p>
        </p:txBody>
      </p:sp>
      <p:sp>
        <p:nvSpPr>
          <p:cNvPr id="27" name="Shape 10">
            <a:extLst>
              <a:ext uri="{FF2B5EF4-FFF2-40B4-BE49-F238E27FC236}">
                <a16:creationId xmlns:a16="http://schemas.microsoft.com/office/drawing/2014/main" id="{D4DD80D3-0342-8CC4-E763-ADE0727E0EAE}"/>
              </a:ext>
            </a:extLst>
          </p:cNvPr>
          <p:cNvSpPr/>
          <p:nvPr/>
        </p:nvSpPr>
        <p:spPr>
          <a:xfrm>
            <a:off x="6208776" y="1371601"/>
            <a:ext cx="2651760" cy="1691640"/>
          </a:xfrm>
          <a:prstGeom prst="roundRect">
            <a:avLst>
              <a:gd name="adj" fmla="val 3784"/>
            </a:avLst>
          </a:prstGeom>
          <a:solidFill>
            <a:srgbClr val="F3F7F7"/>
          </a:solidFill>
          <a:ln/>
          <a:effectLst>
            <a:outerShdw blurRad="63500" dist="12700" dir="2700000" algn="bl" rotWithShape="0">
              <a:srgbClr val="000000">
                <a:alpha val="12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29" name="Shape 11">
            <a:extLst>
              <a:ext uri="{FF2B5EF4-FFF2-40B4-BE49-F238E27FC236}">
                <a16:creationId xmlns:a16="http://schemas.microsoft.com/office/drawing/2014/main" id="{64A99016-3F49-75E4-C9AC-A9A4A071D250}"/>
              </a:ext>
            </a:extLst>
          </p:cNvPr>
          <p:cNvSpPr/>
          <p:nvPr/>
        </p:nvSpPr>
        <p:spPr>
          <a:xfrm>
            <a:off x="6409944" y="1554481"/>
            <a:ext cx="457200" cy="457200"/>
          </a:xfrm>
          <a:prstGeom prst="ellipse">
            <a:avLst/>
          </a:prstGeom>
          <a:solidFill>
            <a:srgbClr val="FFFFFF"/>
          </a:solidFill>
          <a:ln w="12700">
            <a:solidFill>
              <a:srgbClr val="0C8891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pic>
        <p:nvPicPr>
          <p:cNvPr id="31" name="Image 2" descr="preencoded.png">
            <a:extLst>
              <a:ext uri="{FF2B5EF4-FFF2-40B4-BE49-F238E27FC236}">
                <a16:creationId xmlns:a16="http://schemas.microsoft.com/office/drawing/2014/main" id="{F43E2B5C-FB45-069D-D57A-62299229563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519672" y="1664209"/>
            <a:ext cx="237744" cy="237744"/>
          </a:xfrm>
          <a:prstGeom prst="rect">
            <a:avLst/>
          </a:prstGeom>
        </p:spPr>
      </p:pic>
      <p:sp>
        <p:nvSpPr>
          <p:cNvPr id="33" name="Text 12">
            <a:extLst>
              <a:ext uri="{FF2B5EF4-FFF2-40B4-BE49-F238E27FC236}">
                <a16:creationId xmlns:a16="http://schemas.microsoft.com/office/drawing/2014/main" id="{F146F46F-13E9-4160-B510-2FF4285323A2}"/>
              </a:ext>
            </a:extLst>
          </p:cNvPr>
          <p:cNvSpPr/>
          <p:nvPr/>
        </p:nvSpPr>
        <p:spPr>
          <a:xfrm>
            <a:off x="6409944" y="2084833"/>
            <a:ext cx="22860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1251" b="1" dirty="0">
                <a:solidFill>
                  <a:srgbClr val="2B2A2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Who is the end user?</a:t>
            </a:r>
            <a:endParaRPr lang="en-US" sz="1251" dirty="0"/>
          </a:p>
        </p:txBody>
      </p:sp>
      <p:sp>
        <p:nvSpPr>
          <p:cNvPr id="36" name="Text 13">
            <a:extLst>
              <a:ext uri="{FF2B5EF4-FFF2-40B4-BE49-F238E27FC236}">
                <a16:creationId xmlns:a16="http://schemas.microsoft.com/office/drawing/2014/main" id="{1F14CFBE-399E-27D6-AE19-CCD495457064}"/>
              </a:ext>
            </a:extLst>
          </p:cNvPr>
          <p:cNvSpPr/>
          <p:nvPr/>
        </p:nvSpPr>
        <p:spPr>
          <a:xfrm>
            <a:off x="6409944" y="2487169"/>
            <a:ext cx="228600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1000" dirty="0">
                <a:solidFill>
                  <a:srgbClr val="605E5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Partner, CFO, branch head, auditor — design for their questions, not your data.</a:t>
            </a:r>
            <a:endParaRPr lang="en-US" sz="1000" dirty="0"/>
          </a:p>
        </p:txBody>
      </p:sp>
      <p:sp>
        <p:nvSpPr>
          <p:cNvPr id="40" name="Shape 14">
            <a:extLst>
              <a:ext uri="{FF2B5EF4-FFF2-40B4-BE49-F238E27FC236}">
                <a16:creationId xmlns:a16="http://schemas.microsoft.com/office/drawing/2014/main" id="{57086DBE-DAE2-FAA7-E544-D4E042F833E7}"/>
              </a:ext>
            </a:extLst>
          </p:cNvPr>
          <p:cNvSpPr/>
          <p:nvPr/>
        </p:nvSpPr>
        <p:spPr>
          <a:xfrm>
            <a:off x="502920" y="3291841"/>
            <a:ext cx="8138160" cy="933319"/>
          </a:xfrm>
          <a:prstGeom prst="roundRect">
            <a:avLst>
              <a:gd name="adj" fmla="val 4828"/>
            </a:avLst>
          </a:prstGeom>
          <a:solidFill>
            <a:srgbClr val="252423"/>
          </a:solidFill>
          <a:ln/>
          <a:effectLst>
            <a:outerShdw blurRad="101600" dist="25400" dir="2700000" algn="bl" rotWithShape="0">
              <a:srgbClr val="000000">
                <a:alpha val="18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44" name="Text 15">
            <a:extLst>
              <a:ext uri="{FF2B5EF4-FFF2-40B4-BE49-F238E27FC236}">
                <a16:creationId xmlns:a16="http://schemas.microsoft.com/office/drawing/2014/main" id="{526EE2FC-75FD-F6A9-682E-B2E4D0C15032}"/>
              </a:ext>
            </a:extLst>
          </p:cNvPr>
          <p:cNvSpPr/>
          <p:nvPr/>
        </p:nvSpPr>
        <p:spPr>
          <a:xfrm>
            <a:off x="868680" y="3456433"/>
            <a:ext cx="740664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1500" i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“Perfection is achieved not when there is nothing more to add, but when there is nothing left to take away.”</a:t>
            </a:r>
            <a:endParaRPr lang="en-US" sz="1500" dirty="0"/>
          </a:p>
        </p:txBody>
      </p:sp>
      <p:sp>
        <p:nvSpPr>
          <p:cNvPr id="56" name="Text 18">
            <a:extLst>
              <a:ext uri="{FF2B5EF4-FFF2-40B4-BE49-F238E27FC236}">
                <a16:creationId xmlns:a16="http://schemas.microsoft.com/office/drawing/2014/main" id="{E4B56C23-41B1-7334-19AC-02F38C19FA6B}"/>
              </a:ext>
            </a:extLst>
          </p:cNvPr>
          <p:cNvSpPr/>
          <p:nvPr/>
        </p:nvSpPr>
        <p:spPr>
          <a:xfrm>
            <a:off x="8503920" y="4828033"/>
            <a:ext cx="32004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/>
            <a:r>
              <a:rPr lang="en-US" sz="900" dirty="0">
                <a:solidFill>
                  <a:srgbClr val="605E5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22</a:t>
            </a:r>
            <a:endParaRPr lang="en-US" sz="900" dirty="0"/>
          </a:p>
        </p:txBody>
      </p:sp>
      <p:pic>
        <p:nvPicPr>
          <p:cNvPr id="68" name="Picture 67">
            <a:extLst>
              <a:ext uri="{FF2B5EF4-FFF2-40B4-BE49-F238E27FC236}">
                <a16:creationId xmlns:a16="http://schemas.microsoft.com/office/drawing/2014/main" id="{F1E873F5-F07C-DB4A-8B04-83DCB47189C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80377" y="4594897"/>
            <a:ext cx="361667" cy="356544"/>
          </a:xfrm>
          <a:prstGeom prst="rect">
            <a:avLst/>
          </a:prstGeom>
        </p:spPr>
      </p:pic>
      <p:sp>
        <p:nvSpPr>
          <p:cNvPr id="72" name="Rectangle: Rounded Corners 5">
            <a:extLst>
              <a:ext uri="{FF2B5EF4-FFF2-40B4-BE49-F238E27FC236}">
                <a16:creationId xmlns:a16="http://schemas.microsoft.com/office/drawing/2014/main" id="{ED275618-80DB-AD19-C837-416B36D475C5}"/>
              </a:ext>
            </a:extLst>
          </p:cNvPr>
          <p:cNvSpPr/>
          <p:nvPr/>
        </p:nvSpPr>
        <p:spPr>
          <a:xfrm>
            <a:off x="572565" y="4733149"/>
            <a:ext cx="1153761" cy="228600"/>
          </a:xfrm>
          <a:prstGeom prst="round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IN" b="1" dirty="0"/>
              <a:t>By Rit</a:t>
            </a:r>
            <a:r>
              <a:rPr lang="en-IN" b="1" dirty="0">
                <a:solidFill>
                  <a:srgbClr val="92D050"/>
                </a:solidFill>
              </a:rPr>
              <a:t>vich</a:t>
            </a:r>
          </a:p>
        </p:txBody>
      </p:sp>
    </p:spTree>
    <p:extLst>
      <p:ext uri="{BB962C8B-B14F-4D97-AF65-F5344CB8AC3E}">
        <p14:creationId xmlns:p14="http://schemas.microsoft.com/office/powerpoint/2010/main" val="214453629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55BE821-7214-FDE5-7787-6AB0AD12FA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0">
            <a:extLst>
              <a:ext uri="{FF2B5EF4-FFF2-40B4-BE49-F238E27FC236}">
                <a16:creationId xmlns:a16="http://schemas.microsoft.com/office/drawing/2014/main" id="{A62DEB29-B979-3A71-DAC4-AFA50BFEDAAF}"/>
              </a:ext>
            </a:extLst>
          </p:cNvPr>
          <p:cNvSpPr/>
          <p:nvPr/>
        </p:nvSpPr>
        <p:spPr>
          <a:xfrm>
            <a:off x="572563" y="51162"/>
            <a:ext cx="54864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1100" b="1" kern="0" spc="300" dirty="0">
                <a:solidFill>
                  <a:srgbClr val="F2C81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HANDS-ON TARGET</a:t>
            </a:r>
            <a:endParaRPr lang="en-US" sz="1100" dirty="0"/>
          </a:p>
        </p:txBody>
      </p:sp>
      <p:sp>
        <p:nvSpPr>
          <p:cNvPr id="5" name="Text 1">
            <a:extLst>
              <a:ext uri="{FF2B5EF4-FFF2-40B4-BE49-F238E27FC236}">
                <a16:creationId xmlns:a16="http://schemas.microsoft.com/office/drawing/2014/main" id="{57A490CD-249B-83ED-B21A-2343CFA2778E}"/>
              </a:ext>
            </a:extLst>
          </p:cNvPr>
          <p:cNvSpPr/>
          <p:nvPr/>
        </p:nvSpPr>
        <p:spPr>
          <a:xfrm>
            <a:off x="572563" y="307194"/>
            <a:ext cx="822960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24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What We'll Build Today — Sales Analytics Dashboard</a:t>
            </a:r>
            <a:endParaRPr lang="en-US" sz="2400" dirty="0"/>
          </a:p>
        </p:txBody>
      </p:sp>
      <p:sp>
        <p:nvSpPr>
          <p:cNvPr id="7" name="Shape 2">
            <a:extLst>
              <a:ext uri="{FF2B5EF4-FFF2-40B4-BE49-F238E27FC236}">
                <a16:creationId xmlns:a16="http://schemas.microsoft.com/office/drawing/2014/main" id="{87EB1907-991F-E992-1ACE-75D66561514D}"/>
              </a:ext>
            </a:extLst>
          </p:cNvPr>
          <p:cNvSpPr/>
          <p:nvPr/>
        </p:nvSpPr>
        <p:spPr>
          <a:xfrm>
            <a:off x="572563" y="793012"/>
            <a:ext cx="6064720" cy="3811863"/>
          </a:xfrm>
          <a:prstGeom prst="roundRect">
            <a:avLst>
              <a:gd name="adj" fmla="val 1199"/>
            </a:avLst>
          </a:prstGeom>
          <a:solidFill>
            <a:srgbClr val="1B1A19"/>
          </a:solidFill>
          <a:ln w="15875">
            <a:solidFill>
              <a:srgbClr val="F2C811"/>
            </a:solidFill>
            <a:prstDash val="solid"/>
          </a:ln>
          <a:effectLst>
            <a:outerShdw blurRad="101600" dist="25400" dir="2700000" algn="bl" rotWithShape="0">
              <a:srgbClr val="000000">
                <a:alpha val="18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11" name="Text 3">
            <a:extLst>
              <a:ext uri="{FF2B5EF4-FFF2-40B4-BE49-F238E27FC236}">
                <a16:creationId xmlns:a16="http://schemas.microsoft.com/office/drawing/2014/main" id="{2B20D16B-E104-C225-2ED5-8793428B722C}"/>
              </a:ext>
            </a:extLst>
          </p:cNvPr>
          <p:cNvSpPr/>
          <p:nvPr/>
        </p:nvSpPr>
        <p:spPr>
          <a:xfrm>
            <a:off x="7384843" y="1102722"/>
            <a:ext cx="1737360" cy="32918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152396" indent="-152396">
              <a:spcAft>
                <a:spcPts val="1000"/>
              </a:spcAft>
              <a:buSzPct val="100000"/>
              <a:buChar char="•"/>
            </a:pPr>
            <a:r>
              <a:rPr lang="en-US" sz="1051" dirty="0">
                <a:solidFill>
                  <a:srgbClr val="E8E6E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4 KPI cards — Sales, Cost, Profit, GP Margin %</a:t>
            </a:r>
            <a:endParaRPr lang="en-US" sz="1051" dirty="0"/>
          </a:p>
          <a:p>
            <a:pPr marL="152396" indent="-152396">
              <a:spcAft>
                <a:spcPts val="1000"/>
              </a:spcAft>
              <a:buSzPct val="100000"/>
              <a:buChar char="•"/>
            </a:pPr>
            <a:r>
              <a:rPr lang="en-US" sz="1051" dirty="0">
                <a:solidFill>
                  <a:srgbClr val="E8E6E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FY &amp; Region slicers (Indian fiscal year)</a:t>
            </a:r>
            <a:endParaRPr lang="en-US" sz="1051" dirty="0"/>
          </a:p>
          <a:p>
            <a:pPr marL="152396" indent="-152396">
              <a:spcAft>
                <a:spcPts val="1000"/>
              </a:spcAft>
              <a:buSzPct val="100000"/>
              <a:buChar char="•"/>
            </a:pPr>
            <a:r>
              <a:rPr lang="en-US" sz="1051" dirty="0">
                <a:solidFill>
                  <a:srgbClr val="E8E6E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Monthly trend + branch comparison</a:t>
            </a:r>
            <a:endParaRPr lang="en-US" sz="1051" dirty="0"/>
          </a:p>
          <a:p>
            <a:pPr marL="152396" indent="-152396">
              <a:spcAft>
                <a:spcPts val="1000"/>
              </a:spcAft>
              <a:buSzPct val="100000"/>
              <a:buChar char="•"/>
            </a:pPr>
            <a:r>
              <a:rPr lang="en-US" sz="1051" dirty="0">
                <a:solidFill>
                  <a:srgbClr val="E8E6E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Top 10 customers &amp; product profitability</a:t>
            </a:r>
            <a:endParaRPr lang="en-US" sz="1051" dirty="0"/>
          </a:p>
          <a:p>
            <a:pPr marL="152396" indent="-152396">
              <a:spcAft>
                <a:spcPts val="1000"/>
              </a:spcAft>
              <a:buSzPct val="100000"/>
              <a:buChar char="•"/>
            </a:pPr>
            <a:r>
              <a:rPr lang="en-US" sz="1051" dirty="0">
                <a:solidFill>
                  <a:srgbClr val="E8E6E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Fully interactive — click anything</a:t>
            </a:r>
            <a:endParaRPr lang="en-US" sz="1051" dirty="0"/>
          </a:p>
        </p:txBody>
      </p:sp>
      <p:sp>
        <p:nvSpPr>
          <p:cNvPr id="15" name="Text 5">
            <a:extLst>
              <a:ext uri="{FF2B5EF4-FFF2-40B4-BE49-F238E27FC236}">
                <a16:creationId xmlns:a16="http://schemas.microsoft.com/office/drawing/2014/main" id="{51A65058-FC06-040B-203C-D8F481FA39CF}"/>
              </a:ext>
            </a:extLst>
          </p:cNvPr>
          <p:cNvSpPr/>
          <p:nvPr/>
        </p:nvSpPr>
        <p:spPr>
          <a:xfrm>
            <a:off x="8573563" y="4604874"/>
            <a:ext cx="32004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/>
            <a:r>
              <a:rPr lang="en-US" sz="900" dirty="0">
                <a:solidFill>
                  <a:srgbClr val="BFBDB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23</a:t>
            </a:r>
            <a:endParaRPr lang="en-US" sz="900" dirty="0"/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6FDA1ABE-7D4D-50B6-83C2-D0D1D185400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0377" y="4594897"/>
            <a:ext cx="361667" cy="356544"/>
          </a:xfrm>
          <a:prstGeom prst="rect">
            <a:avLst/>
          </a:prstGeom>
        </p:spPr>
      </p:pic>
      <p:sp>
        <p:nvSpPr>
          <p:cNvPr id="23" name="Rectangle: Rounded Corners 5">
            <a:extLst>
              <a:ext uri="{FF2B5EF4-FFF2-40B4-BE49-F238E27FC236}">
                <a16:creationId xmlns:a16="http://schemas.microsoft.com/office/drawing/2014/main" id="{3C700A90-1491-D2A7-066A-C815977739D3}"/>
              </a:ext>
            </a:extLst>
          </p:cNvPr>
          <p:cNvSpPr/>
          <p:nvPr/>
        </p:nvSpPr>
        <p:spPr>
          <a:xfrm>
            <a:off x="572565" y="4733149"/>
            <a:ext cx="1153761" cy="228600"/>
          </a:xfrm>
          <a:prstGeom prst="round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IN" b="1" dirty="0"/>
              <a:t>By Rit</a:t>
            </a:r>
            <a:r>
              <a:rPr lang="en-IN" b="1" dirty="0">
                <a:solidFill>
                  <a:srgbClr val="92D050"/>
                </a:solidFill>
              </a:rPr>
              <a:t>vich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88F4F07-2D53-57CC-7BF0-3B64986FECF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7624" y="1066146"/>
            <a:ext cx="5361339" cy="34061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232827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93AFF79-0C87-D401-C338-F4C390A90A8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Text 0">
            <a:extLst>
              <a:ext uri="{FF2B5EF4-FFF2-40B4-BE49-F238E27FC236}">
                <a16:creationId xmlns:a16="http://schemas.microsoft.com/office/drawing/2014/main" id="{E37E5F65-F061-CF4A-FF9B-E0E1348AB133}"/>
              </a:ext>
            </a:extLst>
          </p:cNvPr>
          <p:cNvSpPr/>
          <p:nvPr/>
        </p:nvSpPr>
        <p:spPr>
          <a:xfrm>
            <a:off x="502920" y="292609"/>
            <a:ext cx="813816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1100" b="1" kern="0" spc="300" dirty="0">
                <a:solidFill>
                  <a:srgbClr val="B4530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CONCLUSION</a:t>
            </a:r>
            <a:endParaRPr lang="en-US" sz="1100" dirty="0"/>
          </a:p>
        </p:txBody>
      </p:sp>
      <p:sp>
        <p:nvSpPr>
          <p:cNvPr id="39" name="Text 1">
            <a:extLst>
              <a:ext uri="{FF2B5EF4-FFF2-40B4-BE49-F238E27FC236}">
                <a16:creationId xmlns:a16="http://schemas.microsoft.com/office/drawing/2014/main" id="{AD4D0189-8DD5-586F-44FD-2E14D96177F8}"/>
              </a:ext>
            </a:extLst>
          </p:cNvPr>
          <p:cNvSpPr/>
          <p:nvPr/>
        </p:nvSpPr>
        <p:spPr>
          <a:xfrm>
            <a:off x="502920" y="530353"/>
            <a:ext cx="8138160" cy="5943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3000" b="1" dirty="0">
                <a:solidFill>
                  <a:srgbClr val="252423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Key Takeaways</a:t>
            </a:r>
            <a:endParaRPr lang="en-US" sz="3000" dirty="0"/>
          </a:p>
        </p:txBody>
      </p:sp>
      <p:sp>
        <p:nvSpPr>
          <p:cNvPr id="41" name="Text 2">
            <a:extLst>
              <a:ext uri="{FF2B5EF4-FFF2-40B4-BE49-F238E27FC236}">
                <a16:creationId xmlns:a16="http://schemas.microsoft.com/office/drawing/2014/main" id="{DC5C47B5-9350-007B-699F-9B58EF427D43}"/>
              </a:ext>
            </a:extLst>
          </p:cNvPr>
          <p:cNvSpPr/>
          <p:nvPr/>
        </p:nvSpPr>
        <p:spPr>
          <a:xfrm>
            <a:off x="502920" y="1077731"/>
            <a:ext cx="813816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1351" dirty="0">
                <a:solidFill>
                  <a:srgbClr val="605E5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By the end of today's session, you have:</a:t>
            </a:r>
            <a:endParaRPr lang="en-US" sz="1351" dirty="0"/>
          </a:p>
        </p:txBody>
      </p:sp>
      <p:sp>
        <p:nvSpPr>
          <p:cNvPr id="43" name="Shape 3">
            <a:extLst>
              <a:ext uri="{FF2B5EF4-FFF2-40B4-BE49-F238E27FC236}">
                <a16:creationId xmlns:a16="http://schemas.microsoft.com/office/drawing/2014/main" id="{C890683D-0BF2-4515-1BFD-BC2E97956D85}"/>
              </a:ext>
            </a:extLst>
          </p:cNvPr>
          <p:cNvSpPr/>
          <p:nvPr/>
        </p:nvSpPr>
        <p:spPr>
          <a:xfrm>
            <a:off x="502920" y="1516643"/>
            <a:ext cx="3977640" cy="566928"/>
          </a:xfrm>
          <a:prstGeom prst="roundRect">
            <a:avLst>
              <a:gd name="adj" fmla="val 9677"/>
            </a:avLst>
          </a:prstGeom>
          <a:solidFill>
            <a:srgbClr val="F5F4F2"/>
          </a:solidFill>
          <a:ln/>
          <a:effectLst>
            <a:outerShdw blurRad="88900" dist="25400" dir="2700000" algn="bl" rotWithShape="0">
              <a:srgbClr val="000000">
                <a:alpha val="14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pic>
        <p:nvPicPr>
          <p:cNvPr id="45" name="Image 0" descr="preencoded.png">
            <a:extLst>
              <a:ext uri="{FF2B5EF4-FFF2-40B4-BE49-F238E27FC236}">
                <a16:creationId xmlns:a16="http://schemas.microsoft.com/office/drawing/2014/main" id="{1EA939C2-50AF-8D56-F8F7-AB586CF5FD6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9224" y="1662947"/>
            <a:ext cx="274320" cy="274320"/>
          </a:xfrm>
          <a:prstGeom prst="rect">
            <a:avLst/>
          </a:prstGeom>
        </p:spPr>
      </p:pic>
      <p:sp>
        <p:nvSpPr>
          <p:cNvPr id="47" name="Text 4">
            <a:extLst>
              <a:ext uri="{FF2B5EF4-FFF2-40B4-BE49-F238E27FC236}">
                <a16:creationId xmlns:a16="http://schemas.microsoft.com/office/drawing/2014/main" id="{2D45BECE-144F-C7C5-EAAB-CB80F9E9244B}"/>
              </a:ext>
            </a:extLst>
          </p:cNvPr>
          <p:cNvSpPr/>
          <p:nvPr/>
        </p:nvSpPr>
        <p:spPr>
          <a:xfrm>
            <a:off x="1033272" y="1516643"/>
            <a:ext cx="3291840" cy="5669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1251" b="1" dirty="0">
                <a:solidFill>
                  <a:srgbClr val="25242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Understanding of the Power BI Ecosystem</a:t>
            </a:r>
            <a:endParaRPr lang="en-US" sz="1251" dirty="0"/>
          </a:p>
        </p:txBody>
      </p:sp>
      <p:sp>
        <p:nvSpPr>
          <p:cNvPr id="49" name="Shape 5">
            <a:extLst>
              <a:ext uri="{FF2B5EF4-FFF2-40B4-BE49-F238E27FC236}">
                <a16:creationId xmlns:a16="http://schemas.microsoft.com/office/drawing/2014/main" id="{C1465CEC-C27B-C2D6-0A4E-3314F719B78D}"/>
              </a:ext>
            </a:extLst>
          </p:cNvPr>
          <p:cNvSpPr/>
          <p:nvPr/>
        </p:nvSpPr>
        <p:spPr>
          <a:xfrm>
            <a:off x="4663440" y="1516643"/>
            <a:ext cx="3977640" cy="566928"/>
          </a:xfrm>
          <a:prstGeom prst="roundRect">
            <a:avLst>
              <a:gd name="adj" fmla="val 9677"/>
            </a:avLst>
          </a:prstGeom>
          <a:solidFill>
            <a:srgbClr val="F5F4F2"/>
          </a:solidFill>
          <a:ln/>
          <a:effectLst>
            <a:outerShdw blurRad="88900" dist="25400" dir="2700000" algn="bl" rotWithShape="0">
              <a:srgbClr val="000000">
                <a:alpha val="14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pic>
        <p:nvPicPr>
          <p:cNvPr id="51" name="Image 1" descr="preencoded.png">
            <a:extLst>
              <a:ext uri="{FF2B5EF4-FFF2-40B4-BE49-F238E27FC236}">
                <a16:creationId xmlns:a16="http://schemas.microsoft.com/office/drawing/2014/main" id="{61AFD72A-A240-7085-DA35-F9B9C20F32B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9744" y="1662947"/>
            <a:ext cx="274320" cy="274320"/>
          </a:xfrm>
          <a:prstGeom prst="rect">
            <a:avLst/>
          </a:prstGeom>
        </p:spPr>
      </p:pic>
      <p:sp>
        <p:nvSpPr>
          <p:cNvPr id="53" name="Text 6">
            <a:extLst>
              <a:ext uri="{FF2B5EF4-FFF2-40B4-BE49-F238E27FC236}">
                <a16:creationId xmlns:a16="http://schemas.microsoft.com/office/drawing/2014/main" id="{416E695D-88A5-E4C4-75F9-D9D9EBAE8045}"/>
              </a:ext>
            </a:extLst>
          </p:cNvPr>
          <p:cNvSpPr/>
          <p:nvPr/>
        </p:nvSpPr>
        <p:spPr>
          <a:xfrm>
            <a:off x="5193792" y="1516643"/>
            <a:ext cx="3291840" cy="5669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1251" b="1" dirty="0">
                <a:solidFill>
                  <a:srgbClr val="25242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 End-to-End Workflow</a:t>
            </a:r>
            <a:endParaRPr lang="en-US" sz="1251" dirty="0"/>
          </a:p>
        </p:txBody>
      </p:sp>
      <p:sp>
        <p:nvSpPr>
          <p:cNvPr id="55" name="Shape 7">
            <a:extLst>
              <a:ext uri="{FF2B5EF4-FFF2-40B4-BE49-F238E27FC236}">
                <a16:creationId xmlns:a16="http://schemas.microsoft.com/office/drawing/2014/main" id="{ADAC3868-3332-243B-3964-44F7A02078F2}"/>
              </a:ext>
            </a:extLst>
          </p:cNvPr>
          <p:cNvSpPr/>
          <p:nvPr/>
        </p:nvSpPr>
        <p:spPr>
          <a:xfrm>
            <a:off x="502920" y="2229875"/>
            <a:ext cx="3977640" cy="566928"/>
          </a:xfrm>
          <a:prstGeom prst="roundRect">
            <a:avLst>
              <a:gd name="adj" fmla="val 9677"/>
            </a:avLst>
          </a:prstGeom>
          <a:solidFill>
            <a:srgbClr val="F5F4F2"/>
          </a:solidFill>
          <a:ln/>
          <a:effectLst>
            <a:outerShdw blurRad="88900" dist="25400" dir="2700000" algn="bl" rotWithShape="0">
              <a:srgbClr val="000000">
                <a:alpha val="14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pic>
        <p:nvPicPr>
          <p:cNvPr id="57" name="Image 2" descr="preencoded.png">
            <a:extLst>
              <a:ext uri="{FF2B5EF4-FFF2-40B4-BE49-F238E27FC236}">
                <a16:creationId xmlns:a16="http://schemas.microsoft.com/office/drawing/2014/main" id="{40C8EFAE-9D20-B8D4-B27D-D586232E688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9224" y="2376179"/>
            <a:ext cx="274320" cy="274320"/>
          </a:xfrm>
          <a:prstGeom prst="rect">
            <a:avLst/>
          </a:prstGeom>
        </p:spPr>
      </p:pic>
      <p:sp>
        <p:nvSpPr>
          <p:cNvPr id="59" name="Text 8">
            <a:extLst>
              <a:ext uri="{FF2B5EF4-FFF2-40B4-BE49-F238E27FC236}">
                <a16:creationId xmlns:a16="http://schemas.microsoft.com/office/drawing/2014/main" id="{D839DABF-0FE6-F64E-2C4C-3F863BAAEDE2}"/>
              </a:ext>
            </a:extLst>
          </p:cNvPr>
          <p:cNvSpPr/>
          <p:nvPr/>
        </p:nvSpPr>
        <p:spPr>
          <a:xfrm>
            <a:off x="1033272" y="2229875"/>
            <a:ext cx="3291840" cy="5669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1251" b="1" dirty="0">
                <a:solidFill>
                  <a:srgbClr val="25242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Power Query Basics (ETL)</a:t>
            </a:r>
            <a:endParaRPr lang="en-US" sz="1251" dirty="0"/>
          </a:p>
        </p:txBody>
      </p:sp>
      <p:sp>
        <p:nvSpPr>
          <p:cNvPr id="61" name="Shape 9">
            <a:extLst>
              <a:ext uri="{FF2B5EF4-FFF2-40B4-BE49-F238E27FC236}">
                <a16:creationId xmlns:a16="http://schemas.microsoft.com/office/drawing/2014/main" id="{DD547455-C679-6416-4759-5C84D9BB3558}"/>
              </a:ext>
            </a:extLst>
          </p:cNvPr>
          <p:cNvSpPr/>
          <p:nvPr/>
        </p:nvSpPr>
        <p:spPr>
          <a:xfrm>
            <a:off x="4663440" y="2229875"/>
            <a:ext cx="3977640" cy="566928"/>
          </a:xfrm>
          <a:prstGeom prst="roundRect">
            <a:avLst>
              <a:gd name="adj" fmla="val 9677"/>
            </a:avLst>
          </a:prstGeom>
          <a:solidFill>
            <a:srgbClr val="F5F4F2"/>
          </a:solidFill>
          <a:ln/>
          <a:effectLst>
            <a:outerShdw blurRad="88900" dist="25400" dir="2700000" algn="bl" rotWithShape="0">
              <a:srgbClr val="000000">
                <a:alpha val="14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pic>
        <p:nvPicPr>
          <p:cNvPr id="63" name="Image 3" descr="preencoded.png">
            <a:extLst>
              <a:ext uri="{FF2B5EF4-FFF2-40B4-BE49-F238E27FC236}">
                <a16:creationId xmlns:a16="http://schemas.microsoft.com/office/drawing/2014/main" id="{454C2E77-678A-B5EF-1C91-54E8825204C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9744" y="2376179"/>
            <a:ext cx="274320" cy="274320"/>
          </a:xfrm>
          <a:prstGeom prst="rect">
            <a:avLst/>
          </a:prstGeom>
        </p:spPr>
      </p:pic>
      <p:sp>
        <p:nvSpPr>
          <p:cNvPr id="65" name="Text 10">
            <a:extLst>
              <a:ext uri="{FF2B5EF4-FFF2-40B4-BE49-F238E27FC236}">
                <a16:creationId xmlns:a16="http://schemas.microsoft.com/office/drawing/2014/main" id="{46EB0B56-35FB-45FC-F680-F00C1D25ED81}"/>
              </a:ext>
            </a:extLst>
          </p:cNvPr>
          <p:cNvSpPr/>
          <p:nvPr/>
        </p:nvSpPr>
        <p:spPr>
          <a:xfrm>
            <a:off x="5193792" y="2229875"/>
            <a:ext cx="3291840" cy="5669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1251" b="1" dirty="0">
                <a:solidFill>
                  <a:srgbClr val="25242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Data Modelling Concepts</a:t>
            </a:r>
            <a:endParaRPr lang="en-US" sz="1251" dirty="0"/>
          </a:p>
        </p:txBody>
      </p:sp>
      <p:sp>
        <p:nvSpPr>
          <p:cNvPr id="67" name="Shape 11">
            <a:extLst>
              <a:ext uri="{FF2B5EF4-FFF2-40B4-BE49-F238E27FC236}">
                <a16:creationId xmlns:a16="http://schemas.microsoft.com/office/drawing/2014/main" id="{51A4BEE2-7A83-CD33-1C9C-2EF82159E044}"/>
              </a:ext>
            </a:extLst>
          </p:cNvPr>
          <p:cNvSpPr/>
          <p:nvPr/>
        </p:nvSpPr>
        <p:spPr>
          <a:xfrm>
            <a:off x="502920" y="2943107"/>
            <a:ext cx="3977640" cy="566928"/>
          </a:xfrm>
          <a:prstGeom prst="roundRect">
            <a:avLst>
              <a:gd name="adj" fmla="val 9677"/>
            </a:avLst>
          </a:prstGeom>
          <a:solidFill>
            <a:srgbClr val="F5F4F2"/>
          </a:solidFill>
          <a:ln/>
          <a:effectLst>
            <a:outerShdw blurRad="88900" dist="25400" dir="2700000" algn="bl" rotWithShape="0">
              <a:srgbClr val="000000">
                <a:alpha val="14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pic>
        <p:nvPicPr>
          <p:cNvPr id="69" name="Image 4" descr="preencoded.png">
            <a:extLst>
              <a:ext uri="{FF2B5EF4-FFF2-40B4-BE49-F238E27FC236}">
                <a16:creationId xmlns:a16="http://schemas.microsoft.com/office/drawing/2014/main" id="{2C6DDD8B-1BC3-987B-ECAE-BA8295CB11E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9224" y="3089411"/>
            <a:ext cx="274320" cy="274320"/>
          </a:xfrm>
          <a:prstGeom prst="rect">
            <a:avLst/>
          </a:prstGeom>
        </p:spPr>
      </p:pic>
      <p:sp>
        <p:nvSpPr>
          <p:cNvPr id="71" name="Text 12">
            <a:extLst>
              <a:ext uri="{FF2B5EF4-FFF2-40B4-BE49-F238E27FC236}">
                <a16:creationId xmlns:a16="http://schemas.microsoft.com/office/drawing/2014/main" id="{E5311B1F-42C4-1CD6-2035-93D9B2C1EAB6}"/>
              </a:ext>
            </a:extLst>
          </p:cNvPr>
          <p:cNvSpPr/>
          <p:nvPr/>
        </p:nvSpPr>
        <p:spPr>
          <a:xfrm>
            <a:off x="1033272" y="2943107"/>
            <a:ext cx="3291840" cy="5669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1251" b="1" dirty="0">
                <a:solidFill>
                  <a:srgbClr val="25242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DAX Fundamentals</a:t>
            </a:r>
            <a:endParaRPr lang="en-US" sz="1251" dirty="0"/>
          </a:p>
        </p:txBody>
      </p:sp>
      <p:sp>
        <p:nvSpPr>
          <p:cNvPr id="73" name="Shape 13">
            <a:extLst>
              <a:ext uri="{FF2B5EF4-FFF2-40B4-BE49-F238E27FC236}">
                <a16:creationId xmlns:a16="http://schemas.microsoft.com/office/drawing/2014/main" id="{FF3B2D96-3CE9-80BC-4696-E628B7E0049B}"/>
              </a:ext>
            </a:extLst>
          </p:cNvPr>
          <p:cNvSpPr/>
          <p:nvPr/>
        </p:nvSpPr>
        <p:spPr>
          <a:xfrm>
            <a:off x="4663440" y="2943107"/>
            <a:ext cx="3977640" cy="566928"/>
          </a:xfrm>
          <a:prstGeom prst="roundRect">
            <a:avLst>
              <a:gd name="adj" fmla="val 9677"/>
            </a:avLst>
          </a:prstGeom>
          <a:solidFill>
            <a:srgbClr val="F5F4F2"/>
          </a:solidFill>
          <a:ln/>
          <a:effectLst>
            <a:outerShdw blurRad="88900" dist="25400" dir="2700000" algn="bl" rotWithShape="0">
              <a:srgbClr val="000000">
                <a:alpha val="14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pic>
        <p:nvPicPr>
          <p:cNvPr id="75" name="Image 5" descr="preencoded.png">
            <a:extLst>
              <a:ext uri="{FF2B5EF4-FFF2-40B4-BE49-F238E27FC236}">
                <a16:creationId xmlns:a16="http://schemas.microsoft.com/office/drawing/2014/main" id="{5F03280F-62A3-AD5A-37BD-01E6F0F4F4F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9744" y="3089411"/>
            <a:ext cx="274320" cy="274320"/>
          </a:xfrm>
          <a:prstGeom prst="rect">
            <a:avLst/>
          </a:prstGeom>
        </p:spPr>
      </p:pic>
      <p:sp>
        <p:nvSpPr>
          <p:cNvPr id="77" name="Text 14">
            <a:extLst>
              <a:ext uri="{FF2B5EF4-FFF2-40B4-BE49-F238E27FC236}">
                <a16:creationId xmlns:a16="http://schemas.microsoft.com/office/drawing/2014/main" id="{CE7E993D-8DB7-B5EE-9BA1-3F32E3EC2063}"/>
              </a:ext>
            </a:extLst>
          </p:cNvPr>
          <p:cNvSpPr/>
          <p:nvPr/>
        </p:nvSpPr>
        <p:spPr>
          <a:xfrm>
            <a:off x="5193792" y="2943107"/>
            <a:ext cx="3291840" cy="5669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1251" b="1" dirty="0">
                <a:solidFill>
                  <a:srgbClr val="25242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 Dashboard Creation Process</a:t>
            </a:r>
            <a:endParaRPr lang="en-US" sz="1251" dirty="0"/>
          </a:p>
        </p:txBody>
      </p:sp>
      <p:sp>
        <p:nvSpPr>
          <p:cNvPr id="79" name="Shape 15">
            <a:extLst>
              <a:ext uri="{FF2B5EF4-FFF2-40B4-BE49-F238E27FC236}">
                <a16:creationId xmlns:a16="http://schemas.microsoft.com/office/drawing/2014/main" id="{1C75FC26-BC9F-3772-9AB0-E2162DA557C1}"/>
              </a:ext>
            </a:extLst>
          </p:cNvPr>
          <p:cNvSpPr/>
          <p:nvPr/>
        </p:nvSpPr>
        <p:spPr>
          <a:xfrm>
            <a:off x="502920" y="3656339"/>
            <a:ext cx="8138160" cy="566928"/>
          </a:xfrm>
          <a:prstGeom prst="roundRect">
            <a:avLst>
              <a:gd name="adj" fmla="val 9677"/>
            </a:avLst>
          </a:prstGeom>
          <a:solidFill>
            <a:srgbClr val="FBF3D5"/>
          </a:solidFill>
          <a:ln/>
          <a:effectLst>
            <a:outerShdw blurRad="88900" dist="25400" dir="2700000" algn="bl" rotWithShape="0">
              <a:srgbClr val="000000">
                <a:alpha val="14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pic>
        <p:nvPicPr>
          <p:cNvPr id="81" name="Image 6" descr="preencoded.png">
            <a:extLst>
              <a:ext uri="{FF2B5EF4-FFF2-40B4-BE49-F238E27FC236}">
                <a16:creationId xmlns:a16="http://schemas.microsoft.com/office/drawing/2014/main" id="{D6FF437D-471A-CFE2-ED9A-45BC045CBFB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9224" y="3802643"/>
            <a:ext cx="274320" cy="274320"/>
          </a:xfrm>
          <a:prstGeom prst="rect">
            <a:avLst/>
          </a:prstGeom>
        </p:spPr>
      </p:pic>
      <p:sp>
        <p:nvSpPr>
          <p:cNvPr id="83" name="Text 16">
            <a:extLst>
              <a:ext uri="{FF2B5EF4-FFF2-40B4-BE49-F238E27FC236}">
                <a16:creationId xmlns:a16="http://schemas.microsoft.com/office/drawing/2014/main" id="{5CC7BC17-9AB7-5102-0881-82DC2E305AD5}"/>
              </a:ext>
            </a:extLst>
          </p:cNvPr>
          <p:cNvSpPr/>
          <p:nvPr/>
        </p:nvSpPr>
        <p:spPr>
          <a:xfrm>
            <a:off x="1033272" y="3656339"/>
            <a:ext cx="7452360" cy="5669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1251" b="1" dirty="0">
                <a:solidFill>
                  <a:srgbClr val="25242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Business Applications Across Industries</a:t>
            </a:r>
            <a:endParaRPr lang="en-US" sz="1251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A7FCD00-01D9-8BB0-E317-4637B7AED37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0377" y="4594897"/>
            <a:ext cx="361667" cy="356544"/>
          </a:xfrm>
          <a:prstGeom prst="rect">
            <a:avLst/>
          </a:prstGeom>
        </p:spPr>
      </p:pic>
      <p:sp>
        <p:nvSpPr>
          <p:cNvPr id="9" name="Rectangle: Rounded Corners 5">
            <a:extLst>
              <a:ext uri="{FF2B5EF4-FFF2-40B4-BE49-F238E27FC236}">
                <a16:creationId xmlns:a16="http://schemas.microsoft.com/office/drawing/2014/main" id="{DC809F54-4C60-6FB7-C157-47817729F452}"/>
              </a:ext>
            </a:extLst>
          </p:cNvPr>
          <p:cNvSpPr/>
          <p:nvPr/>
        </p:nvSpPr>
        <p:spPr>
          <a:xfrm>
            <a:off x="572565" y="4733149"/>
            <a:ext cx="1153761" cy="228600"/>
          </a:xfrm>
          <a:prstGeom prst="round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IN" b="1" dirty="0"/>
              <a:t>By Rit</a:t>
            </a:r>
            <a:r>
              <a:rPr lang="en-IN" b="1" dirty="0">
                <a:solidFill>
                  <a:srgbClr val="92D050"/>
                </a:solidFill>
              </a:rPr>
              <a:t>vich</a:t>
            </a:r>
          </a:p>
        </p:txBody>
      </p:sp>
    </p:spTree>
    <p:extLst>
      <p:ext uri="{BB962C8B-B14F-4D97-AF65-F5344CB8AC3E}">
        <p14:creationId xmlns:p14="http://schemas.microsoft.com/office/powerpoint/2010/main" val="351144538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D2D1DDA-DEF9-D4A3-B3DC-FA8479984F4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2A6D7A5B-CB1D-459C-A0C5-1AA271CFD28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0377" y="4594897"/>
            <a:ext cx="361667" cy="356544"/>
          </a:xfrm>
          <a:prstGeom prst="rect">
            <a:avLst/>
          </a:prstGeom>
        </p:spPr>
      </p:pic>
      <p:sp>
        <p:nvSpPr>
          <p:cNvPr id="9" name="Rectangle: Rounded Corners 5">
            <a:extLst>
              <a:ext uri="{FF2B5EF4-FFF2-40B4-BE49-F238E27FC236}">
                <a16:creationId xmlns:a16="http://schemas.microsoft.com/office/drawing/2014/main" id="{AF91F137-7112-3677-AB11-C14ED3D74CE4}"/>
              </a:ext>
            </a:extLst>
          </p:cNvPr>
          <p:cNvSpPr/>
          <p:nvPr/>
        </p:nvSpPr>
        <p:spPr>
          <a:xfrm>
            <a:off x="572565" y="4733149"/>
            <a:ext cx="1153761" cy="228600"/>
          </a:xfrm>
          <a:prstGeom prst="round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IN" b="1" dirty="0"/>
              <a:t>By Rit</a:t>
            </a:r>
            <a:r>
              <a:rPr lang="en-IN" b="1" dirty="0">
                <a:solidFill>
                  <a:srgbClr val="92D050"/>
                </a:solidFill>
              </a:rPr>
              <a:t>vich</a:t>
            </a:r>
          </a:p>
        </p:txBody>
      </p:sp>
      <p:sp>
        <p:nvSpPr>
          <p:cNvPr id="13" name="Text 0">
            <a:extLst>
              <a:ext uri="{FF2B5EF4-FFF2-40B4-BE49-F238E27FC236}">
                <a16:creationId xmlns:a16="http://schemas.microsoft.com/office/drawing/2014/main" id="{ADDA7A95-7E14-C940-096A-BD205CA65D15}"/>
              </a:ext>
            </a:extLst>
          </p:cNvPr>
          <p:cNvSpPr/>
          <p:nvPr/>
        </p:nvSpPr>
        <p:spPr>
          <a:xfrm>
            <a:off x="2977382" y="1556147"/>
            <a:ext cx="2008955" cy="35733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ct val="104000"/>
              </a:lnSpc>
            </a:pPr>
            <a:r>
              <a:rPr lang="en-US" sz="2251" b="1" dirty="0">
                <a:solidFill>
                  <a:srgbClr val="CCF30E"/>
                </a:solidFill>
                <a:ea typeface="Inter Bold" pitchFamily="34" charset="-122"/>
                <a:cs typeface="Inter Bold" pitchFamily="34" charset="-120"/>
              </a:rPr>
              <a:t>Let's Connect</a:t>
            </a:r>
            <a:endParaRPr lang="en-US" sz="2251" dirty="0"/>
          </a:p>
        </p:txBody>
      </p:sp>
      <p:sp>
        <p:nvSpPr>
          <p:cNvPr id="17" name="Text 2">
            <a:extLst>
              <a:ext uri="{FF2B5EF4-FFF2-40B4-BE49-F238E27FC236}">
                <a16:creationId xmlns:a16="http://schemas.microsoft.com/office/drawing/2014/main" id="{72EE3336-640E-69B7-0E9C-AFD877720ABA}"/>
              </a:ext>
            </a:extLst>
          </p:cNvPr>
          <p:cNvSpPr/>
          <p:nvPr/>
        </p:nvSpPr>
        <p:spPr>
          <a:xfrm>
            <a:off x="3739382" y="1954374"/>
            <a:ext cx="2566167" cy="105898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>
              <a:lnSpc>
                <a:spcPct val="128000"/>
              </a:lnSpc>
            </a:pPr>
            <a:r>
              <a:rPr lang="en-US" b="1" dirty="0">
                <a:solidFill>
                  <a:schemeClr val="bg1"/>
                </a:solidFill>
                <a:ea typeface="Inter" pitchFamily="34" charset="-122"/>
                <a:cs typeface="Inter" pitchFamily="34" charset="-120"/>
              </a:rPr>
              <a:t>Name: CA Siva Ette</a:t>
            </a:r>
            <a:br>
              <a:rPr lang="en-US" b="1" dirty="0">
                <a:solidFill>
                  <a:schemeClr val="bg1"/>
                </a:solidFill>
                <a:ea typeface="Inter" pitchFamily="34" charset="-122"/>
                <a:cs typeface="Inter" pitchFamily="34" charset="-120"/>
              </a:rPr>
            </a:br>
            <a:r>
              <a:rPr lang="en-US" sz="1100" b="1" dirty="0" err="1">
                <a:solidFill>
                  <a:schemeClr val="bg1"/>
                </a:solidFill>
                <a:ea typeface="Inter" pitchFamily="34" charset="-122"/>
                <a:cs typeface="Inter" pitchFamily="34" charset="-120"/>
              </a:rPr>
              <a:t>B.Com</a:t>
            </a:r>
            <a:r>
              <a:rPr lang="en-US" sz="1100" b="1" dirty="0">
                <a:solidFill>
                  <a:schemeClr val="bg1"/>
                </a:solidFill>
                <a:ea typeface="Inter" pitchFamily="34" charset="-122"/>
                <a:cs typeface="Inter" pitchFamily="34" charset="-120"/>
              </a:rPr>
              <a:t>., FCA., DISA</a:t>
            </a:r>
            <a:br>
              <a:rPr lang="en-US" sz="900" dirty="0">
                <a:solidFill>
                  <a:srgbClr val="000000"/>
                </a:solidFill>
                <a:ea typeface="Inter" pitchFamily="34" charset="-122"/>
                <a:cs typeface="Inter" pitchFamily="34" charset="-120"/>
              </a:rPr>
            </a:br>
            <a:r>
              <a:rPr lang="en-US" sz="1100" dirty="0">
                <a:solidFill>
                  <a:srgbClr val="000000"/>
                </a:solidFill>
                <a:ea typeface="Inter" pitchFamily="34" charset="-122"/>
                <a:cs typeface="Inter" pitchFamily="34" charset="-120"/>
              </a:rPr>
              <a:t>☎️</a:t>
            </a:r>
            <a:r>
              <a:rPr lang="en-US" sz="1100" dirty="0">
                <a:solidFill>
                  <a:srgbClr val="E5E0DF"/>
                </a:solidFill>
                <a:ea typeface="Inter" pitchFamily="34" charset="-122"/>
                <a:cs typeface="Inter" pitchFamily="34" charset="-120"/>
              </a:rPr>
              <a:t> </a:t>
            </a:r>
            <a:r>
              <a:rPr lang="en-US" sz="1100" dirty="0">
                <a:solidFill>
                  <a:srgbClr val="E5E0DF"/>
                </a:solidFill>
                <a:ea typeface="Inter Bold" pitchFamily="34" charset="-122"/>
                <a:cs typeface="Inter Bold" pitchFamily="34" charset="-120"/>
              </a:rPr>
              <a:t>Contact:</a:t>
            </a:r>
            <a:r>
              <a:rPr lang="en-US" sz="1100" dirty="0">
                <a:solidFill>
                  <a:srgbClr val="E5E0DF"/>
                </a:solidFill>
                <a:ea typeface="Inter" pitchFamily="34" charset="-122"/>
                <a:cs typeface="Inter" pitchFamily="34" charset="-120"/>
              </a:rPr>
              <a:t> +91-9550010850</a:t>
            </a:r>
            <a:endParaRPr lang="en-US" sz="1100" dirty="0"/>
          </a:p>
          <a:p>
            <a:pPr>
              <a:lnSpc>
                <a:spcPct val="128000"/>
              </a:lnSpc>
            </a:pPr>
            <a:r>
              <a:rPr lang="en-US" sz="1100" dirty="0">
                <a:solidFill>
                  <a:srgbClr val="000000"/>
                </a:solidFill>
                <a:ea typeface="Inter" pitchFamily="34" charset="-122"/>
                <a:cs typeface="Inter" pitchFamily="34" charset="-120"/>
              </a:rPr>
              <a:t>📩</a:t>
            </a:r>
            <a:r>
              <a:rPr lang="en-US" sz="1100" dirty="0">
                <a:solidFill>
                  <a:srgbClr val="E5E0DF"/>
                </a:solidFill>
                <a:ea typeface="Inter" pitchFamily="34" charset="-122"/>
                <a:cs typeface="Inter" pitchFamily="34" charset="-120"/>
              </a:rPr>
              <a:t> </a:t>
            </a:r>
            <a:r>
              <a:rPr lang="en-US" sz="1100" dirty="0">
                <a:solidFill>
                  <a:srgbClr val="E5E0DF"/>
                </a:solidFill>
                <a:ea typeface="Inter Bold" pitchFamily="34" charset="-122"/>
                <a:cs typeface="Inter Bold" pitchFamily="34" charset="-120"/>
              </a:rPr>
              <a:t>Email:</a:t>
            </a:r>
            <a:r>
              <a:rPr lang="en-US" sz="1100" dirty="0">
                <a:solidFill>
                  <a:srgbClr val="E5E0DF"/>
                </a:solidFill>
                <a:ea typeface="Inter" pitchFamily="34" charset="-122"/>
                <a:cs typeface="Inter" pitchFamily="34" charset="-120"/>
              </a:rPr>
              <a:t> </a:t>
            </a:r>
            <a:r>
              <a:rPr lang="en-US" sz="1100" dirty="0">
                <a:solidFill>
                  <a:srgbClr val="CCF30E"/>
                </a:solidFill>
                <a:ea typeface="Inter Bold" pitchFamily="34" charset="-122"/>
                <a:cs typeface="Inter" pitchFamily="34" charset="-120"/>
              </a:rPr>
              <a:t>siva</a:t>
            </a:r>
            <a:r>
              <a:rPr lang="en-US" sz="1100" dirty="0">
                <a:solidFill>
                  <a:srgbClr val="CCF30E"/>
                </a:solidFill>
                <a:ea typeface="Inter Bold" pitchFamily="34" charset="-122"/>
                <a:cs typeface="Inter Bold" pitchFamily="34" charset="-120"/>
              </a:rPr>
              <a:t>@ritvichglobal.com</a:t>
            </a:r>
            <a:endParaRPr lang="en-US" sz="1100" dirty="0">
              <a:solidFill>
                <a:srgbClr val="000000"/>
              </a:solidFill>
              <a:ea typeface="Inter" pitchFamily="34" charset="-122"/>
              <a:cs typeface="Inter" pitchFamily="34" charset="-120"/>
            </a:endParaRPr>
          </a:p>
          <a:p>
            <a:pPr>
              <a:lnSpc>
                <a:spcPct val="128000"/>
              </a:lnSpc>
            </a:pPr>
            <a:r>
              <a:rPr lang="en-US" sz="1100" dirty="0">
                <a:solidFill>
                  <a:srgbClr val="000000"/>
                </a:solidFill>
                <a:ea typeface="Inter" pitchFamily="34" charset="-122"/>
                <a:cs typeface="Inter" pitchFamily="34" charset="-120"/>
              </a:rPr>
              <a:t>🌍</a:t>
            </a:r>
            <a:r>
              <a:rPr lang="en-US" sz="1100" dirty="0">
                <a:solidFill>
                  <a:srgbClr val="E5E0DF"/>
                </a:solidFill>
                <a:ea typeface="Inter" pitchFamily="34" charset="-122"/>
                <a:cs typeface="Inter" pitchFamily="34" charset="-120"/>
              </a:rPr>
              <a:t> </a:t>
            </a:r>
            <a:r>
              <a:rPr lang="en-US" sz="1100" dirty="0">
                <a:solidFill>
                  <a:srgbClr val="E5E0DF"/>
                </a:solidFill>
                <a:ea typeface="Inter Bold" pitchFamily="34" charset="-122"/>
                <a:cs typeface="Inter Bold" pitchFamily="34" charset="-120"/>
              </a:rPr>
              <a:t>Website:</a:t>
            </a:r>
            <a:r>
              <a:rPr lang="en-US" sz="1100" dirty="0">
                <a:solidFill>
                  <a:srgbClr val="E5E0DF"/>
                </a:solidFill>
                <a:ea typeface="Inter" pitchFamily="34" charset="-122"/>
                <a:cs typeface="Inter" pitchFamily="34" charset="-120"/>
              </a:rPr>
              <a:t> </a:t>
            </a:r>
            <a:r>
              <a:rPr lang="en-US" sz="1100" dirty="0">
                <a:solidFill>
                  <a:srgbClr val="CCF30E"/>
                </a:solidFill>
                <a:ea typeface="Inter Bold" pitchFamily="34" charset="-122"/>
                <a:cs typeface="Inter Bold" pitchFamily="34" charset="-120"/>
              </a:rPr>
              <a:t>www.ritvichglobal.com</a:t>
            </a:r>
            <a:endParaRPr lang="en-US" sz="1100" dirty="0"/>
          </a:p>
          <a:p>
            <a:pPr>
              <a:lnSpc>
                <a:spcPct val="128000"/>
              </a:lnSpc>
            </a:pPr>
            <a:r>
              <a:rPr lang="en-US" sz="900" dirty="0">
                <a:solidFill>
                  <a:srgbClr val="000000"/>
                </a:solidFill>
                <a:ea typeface="Inter" pitchFamily="34" charset="-122"/>
                <a:cs typeface="Inter" pitchFamily="34" charset="-120"/>
              </a:rPr>
              <a:t>📍</a:t>
            </a:r>
            <a:r>
              <a:rPr lang="en-US" sz="900" dirty="0">
                <a:solidFill>
                  <a:srgbClr val="E5E0DF"/>
                </a:solidFill>
                <a:ea typeface="Inter" pitchFamily="34" charset="-122"/>
                <a:cs typeface="Inter" pitchFamily="34" charset="-120"/>
              </a:rPr>
              <a:t> </a:t>
            </a:r>
            <a:r>
              <a:rPr lang="en-US" sz="900" dirty="0">
                <a:solidFill>
                  <a:srgbClr val="E5E0DF"/>
                </a:solidFill>
                <a:ea typeface="Inter Bold" pitchFamily="34" charset="-122"/>
                <a:cs typeface="Inter Bold" pitchFamily="34" charset="-120"/>
              </a:rPr>
              <a:t>Digital Finance Transformation Partner</a:t>
            </a:r>
            <a:endParaRPr lang="en-US" sz="900" dirty="0"/>
          </a:p>
        </p:txBody>
      </p:sp>
      <p:sp>
        <p:nvSpPr>
          <p:cNvPr id="23" name="Shape 5">
            <a:extLst>
              <a:ext uri="{FF2B5EF4-FFF2-40B4-BE49-F238E27FC236}">
                <a16:creationId xmlns:a16="http://schemas.microsoft.com/office/drawing/2014/main" id="{396FA0B8-DF10-CDFA-FA28-D4A2D3A65470}"/>
              </a:ext>
            </a:extLst>
          </p:cNvPr>
          <p:cNvSpPr/>
          <p:nvPr/>
        </p:nvSpPr>
        <p:spPr>
          <a:xfrm>
            <a:off x="4610919" y="4090765"/>
            <a:ext cx="14288" cy="681261"/>
          </a:xfrm>
          <a:prstGeom prst="roundRect">
            <a:avLst>
              <a:gd name="adj" fmla="val 59998"/>
            </a:avLst>
          </a:prstGeom>
          <a:solidFill>
            <a:srgbClr val="CCF30E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25" name="Text 6">
            <a:extLst>
              <a:ext uri="{FF2B5EF4-FFF2-40B4-BE49-F238E27FC236}">
                <a16:creationId xmlns:a16="http://schemas.microsoft.com/office/drawing/2014/main" id="{FDB15E6D-9B75-CED3-9640-A579F91E1D00}"/>
              </a:ext>
            </a:extLst>
          </p:cNvPr>
          <p:cNvSpPr/>
          <p:nvPr/>
        </p:nvSpPr>
        <p:spPr>
          <a:xfrm>
            <a:off x="4782443" y="4209307"/>
            <a:ext cx="3865439" cy="444252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>
              <a:lnSpc>
                <a:spcPct val="128000"/>
              </a:lnSpc>
            </a:pPr>
            <a:r>
              <a:rPr lang="en-US" sz="1100" dirty="0">
                <a:solidFill>
                  <a:srgbClr val="000000"/>
                </a:solidFill>
                <a:ea typeface="Inter" pitchFamily="34" charset="-122"/>
                <a:cs typeface="Inter" pitchFamily="34" charset="-120"/>
              </a:rPr>
              <a:t>💡</a:t>
            </a:r>
            <a:r>
              <a:rPr lang="en-US" sz="1100" dirty="0">
                <a:solidFill>
                  <a:srgbClr val="E5E0DF"/>
                </a:solidFill>
                <a:ea typeface="Inter" pitchFamily="34" charset="-122"/>
                <a:cs typeface="Inter" pitchFamily="34" charset="-120"/>
              </a:rPr>
              <a:t> Delivering Intelligent Finance Systems for a Digital World.</a:t>
            </a:r>
            <a:endParaRPr lang="en-US" sz="1100" dirty="0"/>
          </a:p>
        </p:txBody>
      </p:sp>
      <p:pic>
        <p:nvPicPr>
          <p:cNvPr id="26" name="Picture 25">
            <a:extLst>
              <a:ext uri="{FF2B5EF4-FFF2-40B4-BE49-F238E27FC236}">
                <a16:creationId xmlns:a16="http://schemas.microsoft.com/office/drawing/2014/main" id="{D0110F64-30B0-80C3-58FE-A49F2E27126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1935" y="1355178"/>
            <a:ext cx="1905000" cy="1905000"/>
          </a:xfrm>
          <a:prstGeom prst="rect">
            <a:avLst/>
          </a:prstGeom>
          <a:noFill/>
          <a:ln>
            <a:noFill/>
          </a:ln>
        </p:spPr>
      </p:pic>
      <p:sp>
        <p:nvSpPr>
          <p:cNvPr id="28" name="Shape 5">
            <a:extLst>
              <a:ext uri="{FF2B5EF4-FFF2-40B4-BE49-F238E27FC236}">
                <a16:creationId xmlns:a16="http://schemas.microsoft.com/office/drawing/2014/main" id="{EF6BD303-E20D-1082-DC7D-D255A50B5488}"/>
              </a:ext>
            </a:extLst>
          </p:cNvPr>
          <p:cNvSpPr/>
          <p:nvPr/>
        </p:nvSpPr>
        <p:spPr>
          <a:xfrm>
            <a:off x="306767" y="728738"/>
            <a:ext cx="14288" cy="681261"/>
          </a:xfrm>
          <a:prstGeom prst="roundRect">
            <a:avLst>
              <a:gd name="adj" fmla="val 59998"/>
            </a:avLst>
          </a:prstGeom>
          <a:solidFill>
            <a:srgbClr val="CCF30E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30" name="Text 6">
            <a:extLst>
              <a:ext uri="{FF2B5EF4-FFF2-40B4-BE49-F238E27FC236}">
                <a16:creationId xmlns:a16="http://schemas.microsoft.com/office/drawing/2014/main" id="{F22D60A9-57FF-EA0B-8C05-1155A28E0B7F}"/>
              </a:ext>
            </a:extLst>
          </p:cNvPr>
          <p:cNvSpPr/>
          <p:nvPr/>
        </p:nvSpPr>
        <p:spPr>
          <a:xfrm>
            <a:off x="281807" y="997595"/>
            <a:ext cx="2423047" cy="444252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>
              <a:lnSpc>
                <a:spcPct val="128000"/>
              </a:lnSpc>
            </a:pPr>
            <a:r>
              <a:rPr lang="en-US" b="1" dirty="0">
                <a:solidFill>
                  <a:srgbClr val="000000"/>
                </a:solidFill>
                <a:ea typeface="Inter" pitchFamily="34" charset="-122"/>
                <a:cs typeface="Inter" pitchFamily="34" charset="-120"/>
              </a:rPr>
              <a:t>💡</a:t>
            </a:r>
            <a:r>
              <a:rPr lang="en-US" b="1" dirty="0">
                <a:solidFill>
                  <a:srgbClr val="E5E0DF"/>
                </a:solidFill>
                <a:ea typeface="Inter" pitchFamily="34" charset="-122"/>
                <a:cs typeface="Inter" pitchFamily="34" charset="-120"/>
              </a:rPr>
              <a:t> Submit your Queries.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253243902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0">
            <a:extLst>
              <a:ext uri="{FF2B5EF4-FFF2-40B4-BE49-F238E27FC236}">
                <a16:creationId xmlns:a16="http://schemas.microsoft.com/office/drawing/2014/main" id="{2A6B277E-7CB9-450B-40EA-F5E4C41AF38A}"/>
              </a:ext>
            </a:extLst>
          </p:cNvPr>
          <p:cNvSpPr/>
          <p:nvPr/>
        </p:nvSpPr>
        <p:spPr>
          <a:xfrm>
            <a:off x="502920" y="292609"/>
            <a:ext cx="813816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endParaRPr lang="en-US" sz="1100" dirty="0"/>
          </a:p>
        </p:txBody>
      </p:sp>
      <p:sp>
        <p:nvSpPr>
          <p:cNvPr id="5" name="Text 1">
            <a:extLst>
              <a:ext uri="{FF2B5EF4-FFF2-40B4-BE49-F238E27FC236}">
                <a16:creationId xmlns:a16="http://schemas.microsoft.com/office/drawing/2014/main" id="{6CA45250-07A9-25F3-A043-2B5E0A507988}"/>
              </a:ext>
            </a:extLst>
          </p:cNvPr>
          <p:cNvSpPr/>
          <p:nvPr/>
        </p:nvSpPr>
        <p:spPr>
          <a:xfrm>
            <a:off x="502920" y="530353"/>
            <a:ext cx="8138160" cy="5943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3000" b="1" dirty="0">
                <a:solidFill>
                  <a:srgbClr val="252423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What is Business Intelligence?</a:t>
            </a:r>
            <a:endParaRPr lang="en-US" sz="3000" dirty="0"/>
          </a:p>
        </p:txBody>
      </p:sp>
      <p:sp>
        <p:nvSpPr>
          <p:cNvPr id="7" name="Shape 2">
            <a:extLst>
              <a:ext uri="{FF2B5EF4-FFF2-40B4-BE49-F238E27FC236}">
                <a16:creationId xmlns:a16="http://schemas.microsoft.com/office/drawing/2014/main" id="{9B1C1840-75B9-33CF-FAD6-BD57B57A4B3D}"/>
              </a:ext>
            </a:extLst>
          </p:cNvPr>
          <p:cNvSpPr/>
          <p:nvPr/>
        </p:nvSpPr>
        <p:spPr>
          <a:xfrm>
            <a:off x="502920" y="1371601"/>
            <a:ext cx="3977640" cy="3017520"/>
          </a:xfrm>
          <a:prstGeom prst="roundRect">
            <a:avLst>
              <a:gd name="adj" fmla="val 2424"/>
            </a:avLst>
          </a:prstGeom>
          <a:solidFill>
            <a:srgbClr val="F5F4F2"/>
          </a:solidFill>
          <a:ln/>
          <a:effectLst>
            <a:outerShdw blurRad="88900" dist="25400" dir="2700000" algn="bl" rotWithShape="0">
              <a:srgbClr val="000000">
                <a:alpha val="14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9" name="Text 3">
            <a:extLst>
              <a:ext uri="{FF2B5EF4-FFF2-40B4-BE49-F238E27FC236}">
                <a16:creationId xmlns:a16="http://schemas.microsoft.com/office/drawing/2014/main" id="{6C8FA511-F248-8A3B-0CC2-7AF9D068962C}"/>
              </a:ext>
            </a:extLst>
          </p:cNvPr>
          <p:cNvSpPr/>
          <p:nvPr/>
        </p:nvSpPr>
        <p:spPr>
          <a:xfrm>
            <a:off x="502920" y="1481329"/>
            <a:ext cx="397764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/>
            <a:r>
              <a:rPr lang="en-US" sz="1600" b="1" dirty="0">
                <a:solidFill>
                  <a:srgbClr val="252423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Traditional Reporting</a:t>
            </a:r>
            <a:endParaRPr lang="en-US" sz="1600" dirty="0"/>
          </a:p>
        </p:txBody>
      </p:sp>
      <p:sp>
        <p:nvSpPr>
          <p:cNvPr id="11" name="Shape 4">
            <a:extLst>
              <a:ext uri="{FF2B5EF4-FFF2-40B4-BE49-F238E27FC236}">
                <a16:creationId xmlns:a16="http://schemas.microsoft.com/office/drawing/2014/main" id="{25A9C22A-1A8E-4572-1CFA-83E7A59770B2}"/>
              </a:ext>
            </a:extLst>
          </p:cNvPr>
          <p:cNvSpPr/>
          <p:nvPr/>
        </p:nvSpPr>
        <p:spPr>
          <a:xfrm>
            <a:off x="1005840" y="1938529"/>
            <a:ext cx="2971800" cy="365760"/>
          </a:xfrm>
          <a:prstGeom prst="roundRect">
            <a:avLst>
              <a:gd name="adj" fmla="val 12500"/>
            </a:avLst>
          </a:prstGeom>
          <a:solidFill>
            <a:srgbClr val="FFFFFF"/>
          </a:solidFill>
          <a:ln w="9525">
            <a:solidFill>
              <a:srgbClr val="E1DFDD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3" name="Text 5">
            <a:extLst>
              <a:ext uri="{FF2B5EF4-FFF2-40B4-BE49-F238E27FC236}">
                <a16:creationId xmlns:a16="http://schemas.microsoft.com/office/drawing/2014/main" id="{DD1EC09A-1C8C-668A-78F0-29EBEE0CC239}"/>
              </a:ext>
            </a:extLst>
          </p:cNvPr>
          <p:cNvSpPr/>
          <p:nvPr/>
        </p:nvSpPr>
        <p:spPr>
          <a:xfrm>
            <a:off x="1005840" y="1938529"/>
            <a:ext cx="29718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/>
            <a:r>
              <a:rPr lang="en-US" sz="1151" b="1" dirty="0">
                <a:solidFill>
                  <a:srgbClr val="25242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Transactions</a:t>
            </a:r>
            <a:endParaRPr lang="en-US" sz="1151" dirty="0"/>
          </a:p>
        </p:txBody>
      </p:sp>
      <p:sp>
        <p:nvSpPr>
          <p:cNvPr id="15" name="Text 6">
            <a:extLst>
              <a:ext uri="{FF2B5EF4-FFF2-40B4-BE49-F238E27FC236}">
                <a16:creationId xmlns:a16="http://schemas.microsoft.com/office/drawing/2014/main" id="{23844CD0-3AF0-CD5E-BE17-EF8FE727EF49}"/>
              </a:ext>
            </a:extLst>
          </p:cNvPr>
          <p:cNvSpPr/>
          <p:nvPr/>
        </p:nvSpPr>
        <p:spPr>
          <a:xfrm>
            <a:off x="1005840" y="2276857"/>
            <a:ext cx="297180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200" b="1" dirty="0">
                <a:solidFill>
                  <a:srgbClr val="605E5C"/>
                </a:solidFill>
              </a:rPr>
              <a:t>↓</a:t>
            </a:r>
            <a:endParaRPr lang="en-US" sz="1200" dirty="0"/>
          </a:p>
        </p:txBody>
      </p:sp>
      <p:sp>
        <p:nvSpPr>
          <p:cNvPr id="17" name="Shape 7">
            <a:extLst>
              <a:ext uri="{FF2B5EF4-FFF2-40B4-BE49-F238E27FC236}">
                <a16:creationId xmlns:a16="http://schemas.microsoft.com/office/drawing/2014/main" id="{8D9DE836-01C0-0F4F-5369-D4E760609055}"/>
              </a:ext>
            </a:extLst>
          </p:cNvPr>
          <p:cNvSpPr/>
          <p:nvPr/>
        </p:nvSpPr>
        <p:spPr>
          <a:xfrm>
            <a:off x="1005840" y="2450593"/>
            <a:ext cx="2971800" cy="365760"/>
          </a:xfrm>
          <a:prstGeom prst="roundRect">
            <a:avLst>
              <a:gd name="adj" fmla="val 12500"/>
            </a:avLst>
          </a:prstGeom>
          <a:solidFill>
            <a:srgbClr val="FFFFFF"/>
          </a:solidFill>
          <a:ln w="9525">
            <a:solidFill>
              <a:srgbClr val="E1DFDD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9" name="Text 8">
            <a:extLst>
              <a:ext uri="{FF2B5EF4-FFF2-40B4-BE49-F238E27FC236}">
                <a16:creationId xmlns:a16="http://schemas.microsoft.com/office/drawing/2014/main" id="{27D171E1-447E-124F-2549-03E20A81B3B1}"/>
              </a:ext>
            </a:extLst>
          </p:cNvPr>
          <p:cNvSpPr/>
          <p:nvPr/>
        </p:nvSpPr>
        <p:spPr>
          <a:xfrm>
            <a:off x="1005840" y="2450593"/>
            <a:ext cx="29718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/>
            <a:r>
              <a:rPr lang="en-US" sz="1151" b="1" dirty="0">
                <a:solidFill>
                  <a:srgbClr val="25242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Excel Reports</a:t>
            </a:r>
            <a:endParaRPr lang="en-US" sz="1151" dirty="0"/>
          </a:p>
        </p:txBody>
      </p:sp>
      <p:sp>
        <p:nvSpPr>
          <p:cNvPr id="21" name="Text 9">
            <a:extLst>
              <a:ext uri="{FF2B5EF4-FFF2-40B4-BE49-F238E27FC236}">
                <a16:creationId xmlns:a16="http://schemas.microsoft.com/office/drawing/2014/main" id="{92A1E0FA-50C9-82A3-6598-D8460B735932}"/>
              </a:ext>
            </a:extLst>
          </p:cNvPr>
          <p:cNvSpPr/>
          <p:nvPr/>
        </p:nvSpPr>
        <p:spPr>
          <a:xfrm>
            <a:off x="1005840" y="2788921"/>
            <a:ext cx="297180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200" b="1" dirty="0">
                <a:solidFill>
                  <a:srgbClr val="605E5C"/>
                </a:solidFill>
              </a:rPr>
              <a:t>↓</a:t>
            </a:r>
            <a:endParaRPr lang="en-US" sz="1200" dirty="0"/>
          </a:p>
        </p:txBody>
      </p:sp>
      <p:sp>
        <p:nvSpPr>
          <p:cNvPr id="23" name="Shape 10">
            <a:extLst>
              <a:ext uri="{FF2B5EF4-FFF2-40B4-BE49-F238E27FC236}">
                <a16:creationId xmlns:a16="http://schemas.microsoft.com/office/drawing/2014/main" id="{AFFEF358-FCD7-AB6D-F13D-7FCE00D4795D}"/>
              </a:ext>
            </a:extLst>
          </p:cNvPr>
          <p:cNvSpPr/>
          <p:nvPr/>
        </p:nvSpPr>
        <p:spPr>
          <a:xfrm>
            <a:off x="1005840" y="2962657"/>
            <a:ext cx="2971800" cy="365760"/>
          </a:xfrm>
          <a:prstGeom prst="roundRect">
            <a:avLst>
              <a:gd name="adj" fmla="val 12500"/>
            </a:avLst>
          </a:prstGeom>
          <a:solidFill>
            <a:srgbClr val="FFFFFF"/>
          </a:solidFill>
          <a:ln w="9525">
            <a:solidFill>
              <a:srgbClr val="E1DFDD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25" name="Text 11">
            <a:extLst>
              <a:ext uri="{FF2B5EF4-FFF2-40B4-BE49-F238E27FC236}">
                <a16:creationId xmlns:a16="http://schemas.microsoft.com/office/drawing/2014/main" id="{F7F8EB99-0ED7-1A84-8BD5-46EFCF212EA6}"/>
              </a:ext>
            </a:extLst>
          </p:cNvPr>
          <p:cNvSpPr/>
          <p:nvPr/>
        </p:nvSpPr>
        <p:spPr>
          <a:xfrm>
            <a:off x="1005840" y="2962657"/>
            <a:ext cx="29718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/>
            <a:r>
              <a:rPr lang="en-US" sz="1151" b="1" dirty="0">
                <a:solidFill>
                  <a:srgbClr val="25242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Manual Analysis</a:t>
            </a:r>
            <a:endParaRPr lang="en-US" sz="1151" dirty="0"/>
          </a:p>
        </p:txBody>
      </p:sp>
      <p:sp>
        <p:nvSpPr>
          <p:cNvPr id="27" name="Text 12">
            <a:extLst>
              <a:ext uri="{FF2B5EF4-FFF2-40B4-BE49-F238E27FC236}">
                <a16:creationId xmlns:a16="http://schemas.microsoft.com/office/drawing/2014/main" id="{6C97BA06-EEF2-5111-3372-140F4F357596}"/>
              </a:ext>
            </a:extLst>
          </p:cNvPr>
          <p:cNvSpPr/>
          <p:nvPr/>
        </p:nvSpPr>
        <p:spPr>
          <a:xfrm>
            <a:off x="1005840" y="3300985"/>
            <a:ext cx="297180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200" b="1" dirty="0">
                <a:solidFill>
                  <a:srgbClr val="605E5C"/>
                </a:solidFill>
              </a:rPr>
              <a:t>↓</a:t>
            </a:r>
            <a:endParaRPr lang="en-US" sz="1200" dirty="0"/>
          </a:p>
        </p:txBody>
      </p:sp>
      <p:sp>
        <p:nvSpPr>
          <p:cNvPr id="29" name="Shape 13">
            <a:extLst>
              <a:ext uri="{FF2B5EF4-FFF2-40B4-BE49-F238E27FC236}">
                <a16:creationId xmlns:a16="http://schemas.microsoft.com/office/drawing/2014/main" id="{79A83013-45E4-794A-85FE-E22056029A48}"/>
              </a:ext>
            </a:extLst>
          </p:cNvPr>
          <p:cNvSpPr/>
          <p:nvPr/>
        </p:nvSpPr>
        <p:spPr>
          <a:xfrm>
            <a:off x="1005840" y="3474721"/>
            <a:ext cx="2971800" cy="365760"/>
          </a:xfrm>
          <a:prstGeom prst="roundRect">
            <a:avLst>
              <a:gd name="adj" fmla="val 12500"/>
            </a:avLst>
          </a:prstGeom>
          <a:solidFill>
            <a:srgbClr val="FFFFFF"/>
          </a:solidFill>
          <a:ln w="9525">
            <a:solidFill>
              <a:srgbClr val="E1DFDD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31" name="Text 14">
            <a:extLst>
              <a:ext uri="{FF2B5EF4-FFF2-40B4-BE49-F238E27FC236}">
                <a16:creationId xmlns:a16="http://schemas.microsoft.com/office/drawing/2014/main" id="{A722CC23-5080-C6C4-50AD-9BB3A0981CB6}"/>
              </a:ext>
            </a:extLst>
          </p:cNvPr>
          <p:cNvSpPr/>
          <p:nvPr/>
        </p:nvSpPr>
        <p:spPr>
          <a:xfrm>
            <a:off x="1005840" y="3474721"/>
            <a:ext cx="29718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/>
            <a:r>
              <a:rPr lang="en-US" sz="1151" b="1" dirty="0">
                <a:solidFill>
                  <a:srgbClr val="25242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Decision Making</a:t>
            </a:r>
            <a:endParaRPr lang="en-US" sz="1151" dirty="0"/>
          </a:p>
        </p:txBody>
      </p:sp>
      <p:sp>
        <p:nvSpPr>
          <p:cNvPr id="33" name="Shape 15">
            <a:extLst>
              <a:ext uri="{FF2B5EF4-FFF2-40B4-BE49-F238E27FC236}">
                <a16:creationId xmlns:a16="http://schemas.microsoft.com/office/drawing/2014/main" id="{175AA698-11F2-5FE0-C55F-C6165F4245E5}"/>
              </a:ext>
            </a:extLst>
          </p:cNvPr>
          <p:cNvSpPr/>
          <p:nvPr/>
        </p:nvSpPr>
        <p:spPr>
          <a:xfrm>
            <a:off x="4663440" y="1371601"/>
            <a:ext cx="3977640" cy="3017520"/>
          </a:xfrm>
          <a:prstGeom prst="roundRect">
            <a:avLst>
              <a:gd name="adj" fmla="val 2424"/>
            </a:avLst>
          </a:prstGeom>
          <a:solidFill>
            <a:srgbClr val="FBF3D5"/>
          </a:solidFill>
          <a:ln/>
          <a:effectLst>
            <a:outerShdw blurRad="88900" dist="25400" dir="2700000" algn="bl" rotWithShape="0">
              <a:srgbClr val="000000">
                <a:alpha val="14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35" name="Text 16">
            <a:extLst>
              <a:ext uri="{FF2B5EF4-FFF2-40B4-BE49-F238E27FC236}">
                <a16:creationId xmlns:a16="http://schemas.microsoft.com/office/drawing/2014/main" id="{3A022BB9-CC12-E9C1-F19D-B42E7B2B7181}"/>
              </a:ext>
            </a:extLst>
          </p:cNvPr>
          <p:cNvSpPr/>
          <p:nvPr/>
        </p:nvSpPr>
        <p:spPr>
          <a:xfrm>
            <a:off x="4663440" y="1481329"/>
            <a:ext cx="397764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/>
            <a:r>
              <a:rPr lang="en-US" sz="1600" b="1" dirty="0">
                <a:solidFill>
                  <a:srgbClr val="252423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Modern Reporting (BI)</a:t>
            </a:r>
            <a:endParaRPr lang="en-US" sz="1600" dirty="0"/>
          </a:p>
        </p:txBody>
      </p:sp>
      <p:sp>
        <p:nvSpPr>
          <p:cNvPr id="37" name="Shape 17">
            <a:extLst>
              <a:ext uri="{FF2B5EF4-FFF2-40B4-BE49-F238E27FC236}">
                <a16:creationId xmlns:a16="http://schemas.microsoft.com/office/drawing/2014/main" id="{5EF0B83D-686D-C40B-075E-7191E6E35090}"/>
              </a:ext>
            </a:extLst>
          </p:cNvPr>
          <p:cNvSpPr/>
          <p:nvPr/>
        </p:nvSpPr>
        <p:spPr>
          <a:xfrm>
            <a:off x="5166360" y="1938529"/>
            <a:ext cx="2971800" cy="365760"/>
          </a:xfrm>
          <a:prstGeom prst="roundRect">
            <a:avLst>
              <a:gd name="adj" fmla="val 12500"/>
            </a:avLst>
          </a:prstGeom>
          <a:solidFill>
            <a:srgbClr val="FFFFFF"/>
          </a:solidFill>
          <a:ln w="9525">
            <a:solidFill>
              <a:srgbClr val="E1DFDD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39" name="Text 18">
            <a:extLst>
              <a:ext uri="{FF2B5EF4-FFF2-40B4-BE49-F238E27FC236}">
                <a16:creationId xmlns:a16="http://schemas.microsoft.com/office/drawing/2014/main" id="{F48A72D5-7914-AF4D-EC34-8E960F02954F}"/>
              </a:ext>
            </a:extLst>
          </p:cNvPr>
          <p:cNvSpPr/>
          <p:nvPr/>
        </p:nvSpPr>
        <p:spPr>
          <a:xfrm>
            <a:off x="5166360" y="1938529"/>
            <a:ext cx="29718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/>
            <a:r>
              <a:rPr lang="en-US" sz="1151" b="1" dirty="0">
                <a:solidFill>
                  <a:srgbClr val="25242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Data Sources</a:t>
            </a:r>
            <a:endParaRPr lang="en-US" sz="1151" dirty="0"/>
          </a:p>
        </p:txBody>
      </p:sp>
      <p:sp>
        <p:nvSpPr>
          <p:cNvPr id="41" name="Text 19">
            <a:extLst>
              <a:ext uri="{FF2B5EF4-FFF2-40B4-BE49-F238E27FC236}">
                <a16:creationId xmlns:a16="http://schemas.microsoft.com/office/drawing/2014/main" id="{62866442-D093-BFFC-1730-C26B8873E2DD}"/>
              </a:ext>
            </a:extLst>
          </p:cNvPr>
          <p:cNvSpPr/>
          <p:nvPr/>
        </p:nvSpPr>
        <p:spPr>
          <a:xfrm>
            <a:off x="5166360" y="2276857"/>
            <a:ext cx="297180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200" b="1" dirty="0">
                <a:solidFill>
                  <a:srgbClr val="B45309"/>
                </a:solidFill>
              </a:rPr>
              <a:t>↓</a:t>
            </a:r>
            <a:endParaRPr lang="en-US" sz="1200" dirty="0"/>
          </a:p>
        </p:txBody>
      </p:sp>
      <p:sp>
        <p:nvSpPr>
          <p:cNvPr id="43" name="Shape 20">
            <a:extLst>
              <a:ext uri="{FF2B5EF4-FFF2-40B4-BE49-F238E27FC236}">
                <a16:creationId xmlns:a16="http://schemas.microsoft.com/office/drawing/2014/main" id="{377F1566-3D16-4519-5420-CDF0ECB9A288}"/>
              </a:ext>
            </a:extLst>
          </p:cNvPr>
          <p:cNvSpPr/>
          <p:nvPr/>
        </p:nvSpPr>
        <p:spPr>
          <a:xfrm>
            <a:off x="5166360" y="2450593"/>
            <a:ext cx="2971800" cy="365760"/>
          </a:xfrm>
          <a:prstGeom prst="roundRect">
            <a:avLst>
              <a:gd name="adj" fmla="val 12500"/>
            </a:avLst>
          </a:prstGeom>
          <a:solidFill>
            <a:srgbClr val="FFFFFF"/>
          </a:solidFill>
          <a:ln w="9525">
            <a:solidFill>
              <a:srgbClr val="E1DFDD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45" name="Text 21">
            <a:extLst>
              <a:ext uri="{FF2B5EF4-FFF2-40B4-BE49-F238E27FC236}">
                <a16:creationId xmlns:a16="http://schemas.microsoft.com/office/drawing/2014/main" id="{1B662342-9EF4-ED4C-BC60-2DAE14793172}"/>
              </a:ext>
            </a:extLst>
          </p:cNvPr>
          <p:cNvSpPr/>
          <p:nvPr/>
        </p:nvSpPr>
        <p:spPr>
          <a:xfrm>
            <a:off x="5166360" y="2450593"/>
            <a:ext cx="29718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/>
            <a:r>
              <a:rPr lang="en-US" sz="1151" b="1" dirty="0">
                <a:solidFill>
                  <a:srgbClr val="25242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Business Intelligence Tools</a:t>
            </a:r>
            <a:endParaRPr lang="en-US" sz="1151" dirty="0"/>
          </a:p>
        </p:txBody>
      </p:sp>
      <p:sp>
        <p:nvSpPr>
          <p:cNvPr id="47" name="Text 22">
            <a:extLst>
              <a:ext uri="{FF2B5EF4-FFF2-40B4-BE49-F238E27FC236}">
                <a16:creationId xmlns:a16="http://schemas.microsoft.com/office/drawing/2014/main" id="{6CA2F9E8-104D-4DE6-CB7B-063819AF24CF}"/>
              </a:ext>
            </a:extLst>
          </p:cNvPr>
          <p:cNvSpPr/>
          <p:nvPr/>
        </p:nvSpPr>
        <p:spPr>
          <a:xfrm>
            <a:off x="5166360" y="2788921"/>
            <a:ext cx="297180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200" b="1" dirty="0">
                <a:solidFill>
                  <a:srgbClr val="B45309"/>
                </a:solidFill>
              </a:rPr>
              <a:t>↓</a:t>
            </a:r>
            <a:endParaRPr lang="en-US" sz="1200" dirty="0"/>
          </a:p>
        </p:txBody>
      </p:sp>
      <p:sp>
        <p:nvSpPr>
          <p:cNvPr id="49" name="Shape 23">
            <a:extLst>
              <a:ext uri="{FF2B5EF4-FFF2-40B4-BE49-F238E27FC236}">
                <a16:creationId xmlns:a16="http://schemas.microsoft.com/office/drawing/2014/main" id="{85E6D296-16F7-51D1-D8AA-1F3A819C0A6C}"/>
              </a:ext>
            </a:extLst>
          </p:cNvPr>
          <p:cNvSpPr/>
          <p:nvPr/>
        </p:nvSpPr>
        <p:spPr>
          <a:xfrm>
            <a:off x="5166360" y="2962657"/>
            <a:ext cx="2971800" cy="365760"/>
          </a:xfrm>
          <a:prstGeom prst="roundRect">
            <a:avLst>
              <a:gd name="adj" fmla="val 12500"/>
            </a:avLst>
          </a:prstGeom>
          <a:solidFill>
            <a:srgbClr val="FFFFFF"/>
          </a:solidFill>
          <a:ln w="9525">
            <a:solidFill>
              <a:srgbClr val="E1DFDD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51" name="Text 24">
            <a:extLst>
              <a:ext uri="{FF2B5EF4-FFF2-40B4-BE49-F238E27FC236}">
                <a16:creationId xmlns:a16="http://schemas.microsoft.com/office/drawing/2014/main" id="{5E3C8A1E-E122-FA83-ECB5-B2C3D936E525}"/>
              </a:ext>
            </a:extLst>
          </p:cNvPr>
          <p:cNvSpPr/>
          <p:nvPr/>
        </p:nvSpPr>
        <p:spPr>
          <a:xfrm>
            <a:off x="5166360" y="2962657"/>
            <a:ext cx="29718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/>
            <a:r>
              <a:rPr lang="en-US" sz="1151" b="1" dirty="0">
                <a:solidFill>
                  <a:srgbClr val="25242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Interactive Dashboards → Insights</a:t>
            </a:r>
            <a:endParaRPr lang="en-US" sz="1151" dirty="0"/>
          </a:p>
        </p:txBody>
      </p:sp>
      <p:sp>
        <p:nvSpPr>
          <p:cNvPr id="53" name="Text 25">
            <a:extLst>
              <a:ext uri="{FF2B5EF4-FFF2-40B4-BE49-F238E27FC236}">
                <a16:creationId xmlns:a16="http://schemas.microsoft.com/office/drawing/2014/main" id="{40411F26-74DE-2F41-EBEE-B8E5242AF52E}"/>
              </a:ext>
            </a:extLst>
          </p:cNvPr>
          <p:cNvSpPr/>
          <p:nvPr/>
        </p:nvSpPr>
        <p:spPr>
          <a:xfrm>
            <a:off x="5166360" y="3300985"/>
            <a:ext cx="297180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200" b="1" dirty="0">
                <a:solidFill>
                  <a:srgbClr val="B45309"/>
                </a:solidFill>
              </a:rPr>
              <a:t>↓</a:t>
            </a:r>
            <a:endParaRPr lang="en-US" sz="1200" dirty="0"/>
          </a:p>
        </p:txBody>
      </p:sp>
      <p:sp>
        <p:nvSpPr>
          <p:cNvPr id="55" name="Shape 26">
            <a:extLst>
              <a:ext uri="{FF2B5EF4-FFF2-40B4-BE49-F238E27FC236}">
                <a16:creationId xmlns:a16="http://schemas.microsoft.com/office/drawing/2014/main" id="{B077508C-489E-FDD3-65EF-D7478F03D7C0}"/>
              </a:ext>
            </a:extLst>
          </p:cNvPr>
          <p:cNvSpPr/>
          <p:nvPr/>
        </p:nvSpPr>
        <p:spPr>
          <a:xfrm>
            <a:off x="5166360" y="3474721"/>
            <a:ext cx="2971800" cy="365760"/>
          </a:xfrm>
          <a:prstGeom prst="roundRect">
            <a:avLst>
              <a:gd name="adj" fmla="val 12500"/>
            </a:avLst>
          </a:prstGeom>
          <a:solidFill>
            <a:srgbClr val="FFFFFF"/>
          </a:solidFill>
          <a:ln w="9525">
            <a:solidFill>
              <a:srgbClr val="E1DFDD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57" name="Text 27">
            <a:extLst>
              <a:ext uri="{FF2B5EF4-FFF2-40B4-BE49-F238E27FC236}">
                <a16:creationId xmlns:a16="http://schemas.microsoft.com/office/drawing/2014/main" id="{0855A237-3DF6-9077-73EE-2A6AF7B574D5}"/>
              </a:ext>
            </a:extLst>
          </p:cNvPr>
          <p:cNvSpPr/>
          <p:nvPr/>
        </p:nvSpPr>
        <p:spPr>
          <a:xfrm>
            <a:off x="5166360" y="3474721"/>
            <a:ext cx="29718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/>
            <a:r>
              <a:rPr lang="en-US" sz="1151" b="1" dirty="0">
                <a:solidFill>
                  <a:srgbClr val="25242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Faster Decisions</a:t>
            </a:r>
            <a:endParaRPr lang="en-US" sz="1151" dirty="0"/>
          </a:p>
        </p:txBody>
      </p:sp>
      <p:sp>
        <p:nvSpPr>
          <p:cNvPr id="59" name="Text 28">
            <a:extLst>
              <a:ext uri="{FF2B5EF4-FFF2-40B4-BE49-F238E27FC236}">
                <a16:creationId xmlns:a16="http://schemas.microsoft.com/office/drawing/2014/main" id="{9B48421E-1D93-6871-1B16-40B0B67582AE}"/>
              </a:ext>
            </a:extLst>
          </p:cNvPr>
          <p:cNvSpPr/>
          <p:nvPr/>
        </p:nvSpPr>
        <p:spPr>
          <a:xfrm>
            <a:off x="502920" y="4553713"/>
            <a:ext cx="813816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/>
            <a:r>
              <a:rPr lang="en-US" sz="1251" i="1" dirty="0">
                <a:solidFill>
                  <a:srgbClr val="605E5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BI shortens the distance between raw data and confident decisions.</a:t>
            </a:r>
            <a:endParaRPr lang="en-US" sz="1251" dirty="0"/>
          </a:p>
        </p:txBody>
      </p:sp>
      <p:sp>
        <p:nvSpPr>
          <p:cNvPr id="61" name="Text 0">
            <a:extLst>
              <a:ext uri="{FF2B5EF4-FFF2-40B4-BE49-F238E27FC236}">
                <a16:creationId xmlns:a16="http://schemas.microsoft.com/office/drawing/2014/main" id="{27DFA4D1-7E43-9E89-E395-7A28B7D50C22}"/>
              </a:ext>
            </a:extLst>
          </p:cNvPr>
          <p:cNvSpPr/>
          <p:nvPr/>
        </p:nvSpPr>
        <p:spPr>
          <a:xfrm>
            <a:off x="502920" y="256033"/>
            <a:ext cx="82296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1100" b="1" kern="0" spc="300" dirty="0">
                <a:solidFill>
                  <a:srgbClr val="0C889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INTRODUCTION</a:t>
            </a:r>
            <a:endParaRPr lang="en-US" sz="1100" dirty="0"/>
          </a:p>
        </p:txBody>
      </p:sp>
      <p:pic>
        <p:nvPicPr>
          <p:cNvPr id="71" name="Picture 70">
            <a:extLst>
              <a:ext uri="{FF2B5EF4-FFF2-40B4-BE49-F238E27FC236}">
                <a16:creationId xmlns:a16="http://schemas.microsoft.com/office/drawing/2014/main" id="{880AB9C4-A169-C744-A3F0-AF055D302F2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377" y="4594897"/>
            <a:ext cx="361667" cy="356544"/>
          </a:xfrm>
          <a:prstGeom prst="rect">
            <a:avLst/>
          </a:prstGeom>
        </p:spPr>
      </p:pic>
      <p:sp>
        <p:nvSpPr>
          <p:cNvPr id="73" name="Rectangle: Rounded Corners 5">
            <a:extLst>
              <a:ext uri="{FF2B5EF4-FFF2-40B4-BE49-F238E27FC236}">
                <a16:creationId xmlns:a16="http://schemas.microsoft.com/office/drawing/2014/main" id="{0BD4DDD6-EE38-F09A-3142-26E4EBE8F2A3}"/>
              </a:ext>
            </a:extLst>
          </p:cNvPr>
          <p:cNvSpPr/>
          <p:nvPr/>
        </p:nvSpPr>
        <p:spPr>
          <a:xfrm>
            <a:off x="572565" y="4733149"/>
            <a:ext cx="1153761" cy="228600"/>
          </a:xfrm>
          <a:prstGeom prst="round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IN" b="1" dirty="0"/>
              <a:t>By Rit</a:t>
            </a:r>
            <a:r>
              <a:rPr lang="en-IN" b="1" dirty="0">
                <a:solidFill>
                  <a:srgbClr val="92D050"/>
                </a:solidFill>
              </a:rPr>
              <a:t>vich</a:t>
            </a:r>
          </a:p>
        </p:txBody>
      </p:sp>
    </p:spTree>
    <p:extLst>
      <p:ext uri="{BB962C8B-B14F-4D97-AF65-F5344CB8AC3E}">
        <p14:creationId xmlns:p14="http://schemas.microsoft.com/office/powerpoint/2010/main" val="276464688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02920" y="256033"/>
            <a:ext cx="82296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1100" b="1" kern="0" spc="300" dirty="0">
                <a:solidFill>
                  <a:srgbClr val="0C889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INTRODUCTION</a:t>
            </a:r>
            <a:endParaRPr lang="en-US" sz="1100" dirty="0"/>
          </a:p>
        </p:txBody>
      </p:sp>
      <p:sp>
        <p:nvSpPr>
          <p:cNvPr id="23" name="Text 1">
            <a:extLst>
              <a:ext uri="{FF2B5EF4-FFF2-40B4-BE49-F238E27FC236}">
                <a16:creationId xmlns:a16="http://schemas.microsoft.com/office/drawing/2014/main" id="{D792311C-05D1-E40C-5BDC-2B50420ABEED}"/>
              </a:ext>
            </a:extLst>
          </p:cNvPr>
          <p:cNvSpPr/>
          <p:nvPr/>
        </p:nvSpPr>
        <p:spPr>
          <a:xfrm>
            <a:off x="502920" y="530353"/>
            <a:ext cx="8138160" cy="5943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3000" b="1" dirty="0">
                <a:solidFill>
                  <a:srgbClr val="252423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What is Power BI?</a:t>
            </a:r>
            <a:endParaRPr lang="en-US" sz="3000" dirty="0"/>
          </a:p>
        </p:txBody>
      </p:sp>
      <p:sp>
        <p:nvSpPr>
          <p:cNvPr id="25" name="Shape 2">
            <a:extLst>
              <a:ext uri="{FF2B5EF4-FFF2-40B4-BE49-F238E27FC236}">
                <a16:creationId xmlns:a16="http://schemas.microsoft.com/office/drawing/2014/main" id="{7D8AB5EC-0DFA-80A9-5A4B-8F5DDE7EA947}"/>
              </a:ext>
            </a:extLst>
          </p:cNvPr>
          <p:cNvSpPr/>
          <p:nvPr/>
        </p:nvSpPr>
        <p:spPr>
          <a:xfrm>
            <a:off x="502920" y="1325881"/>
            <a:ext cx="3291840" cy="3246120"/>
          </a:xfrm>
          <a:prstGeom prst="roundRect">
            <a:avLst>
              <a:gd name="adj" fmla="val 2254"/>
            </a:avLst>
          </a:prstGeom>
          <a:solidFill>
            <a:srgbClr val="252423"/>
          </a:solidFill>
          <a:ln/>
          <a:effectLst>
            <a:outerShdw blurRad="88900" dist="25400" dir="2700000" algn="bl" rotWithShape="0">
              <a:srgbClr val="000000">
                <a:alpha val="14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27" name="Shape 3">
            <a:extLst>
              <a:ext uri="{FF2B5EF4-FFF2-40B4-BE49-F238E27FC236}">
                <a16:creationId xmlns:a16="http://schemas.microsoft.com/office/drawing/2014/main" id="{DE4703E1-CAFA-33FC-A1ED-F0A487971688}"/>
              </a:ext>
            </a:extLst>
          </p:cNvPr>
          <p:cNvSpPr/>
          <p:nvPr/>
        </p:nvSpPr>
        <p:spPr>
          <a:xfrm>
            <a:off x="777240" y="1600201"/>
            <a:ext cx="548640" cy="548640"/>
          </a:xfrm>
          <a:prstGeom prst="ellipse">
            <a:avLst/>
          </a:prstGeom>
          <a:solidFill>
            <a:srgbClr val="F2C811"/>
          </a:solidFill>
          <a:ln/>
        </p:spPr>
        <p:txBody>
          <a:bodyPr/>
          <a:lstStyle/>
          <a:p>
            <a:endParaRPr lang="en-US"/>
          </a:p>
        </p:txBody>
      </p:sp>
      <p:pic>
        <p:nvPicPr>
          <p:cNvPr id="29" name="Image 0" descr="preencoded.png">
            <a:extLst>
              <a:ext uri="{FF2B5EF4-FFF2-40B4-BE49-F238E27FC236}">
                <a16:creationId xmlns:a16="http://schemas.microsoft.com/office/drawing/2014/main" id="{B7056F99-E7E0-24AC-FD64-4D1DAC777B6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9887" y="1742847"/>
            <a:ext cx="263347" cy="263347"/>
          </a:xfrm>
          <a:prstGeom prst="rect">
            <a:avLst/>
          </a:prstGeom>
        </p:spPr>
      </p:pic>
      <p:sp>
        <p:nvSpPr>
          <p:cNvPr id="31" name="Text 4">
            <a:extLst>
              <a:ext uri="{FF2B5EF4-FFF2-40B4-BE49-F238E27FC236}">
                <a16:creationId xmlns:a16="http://schemas.microsoft.com/office/drawing/2014/main" id="{5F59504D-911F-45EF-FA6C-2716B5DF1101}"/>
              </a:ext>
            </a:extLst>
          </p:cNvPr>
          <p:cNvSpPr/>
          <p:nvPr/>
        </p:nvSpPr>
        <p:spPr>
          <a:xfrm>
            <a:off x="777240" y="2286001"/>
            <a:ext cx="27432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1600" b="1" dirty="0">
                <a:solidFill>
                  <a:srgbClr val="F2C811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Definition</a:t>
            </a:r>
            <a:endParaRPr lang="en-US" sz="1600" dirty="0"/>
          </a:p>
        </p:txBody>
      </p:sp>
      <p:sp>
        <p:nvSpPr>
          <p:cNvPr id="33" name="Text 5">
            <a:extLst>
              <a:ext uri="{FF2B5EF4-FFF2-40B4-BE49-F238E27FC236}">
                <a16:creationId xmlns:a16="http://schemas.microsoft.com/office/drawing/2014/main" id="{F22A46B7-316D-94DC-D49D-46355C58C431}"/>
              </a:ext>
            </a:extLst>
          </p:cNvPr>
          <p:cNvSpPr/>
          <p:nvPr/>
        </p:nvSpPr>
        <p:spPr>
          <a:xfrm>
            <a:off x="777240" y="2633473"/>
            <a:ext cx="2788920" cy="173736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>
              <a:lnSpc>
                <a:spcPts val="1800"/>
              </a:lnSpc>
            </a:pPr>
            <a:r>
              <a:rPr lang="en-US" sz="1300" dirty="0">
                <a:solidFill>
                  <a:srgbClr val="E8E6E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Power BI is Microsoft's Business Intelligence platform that helps organizations turn raw data into interactive reports and better decisions.</a:t>
            </a:r>
            <a:endParaRPr lang="en-US" sz="1300" dirty="0"/>
          </a:p>
        </p:txBody>
      </p:sp>
      <p:sp>
        <p:nvSpPr>
          <p:cNvPr id="35" name="Shape 6">
            <a:extLst>
              <a:ext uri="{FF2B5EF4-FFF2-40B4-BE49-F238E27FC236}">
                <a16:creationId xmlns:a16="http://schemas.microsoft.com/office/drawing/2014/main" id="{C7CB8BFE-1C1A-161C-5673-E1F9E3CF78F6}"/>
              </a:ext>
            </a:extLst>
          </p:cNvPr>
          <p:cNvSpPr/>
          <p:nvPr/>
        </p:nvSpPr>
        <p:spPr>
          <a:xfrm>
            <a:off x="4160520" y="1371601"/>
            <a:ext cx="310896" cy="310896"/>
          </a:xfrm>
          <a:prstGeom prst="ellipse">
            <a:avLst/>
          </a:prstGeom>
          <a:solidFill>
            <a:srgbClr val="F2C811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37" name="Text 7">
            <a:extLst>
              <a:ext uri="{FF2B5EF4-FFF2-40B4-BE49-F238E27FC236}">
                <a16:creationId xmlns:a16="http://schemas.microsoft.com/office/drawing/2014/main" id="{F3D94E2E-20B4-7F97-50DB-EAE78EFE3B7C}"/>
              </a:ext>
            </a:extLst>
          </p:cNvPr>
          <p:cNvSpPr/>
          <p:nvPr/>
        </p:nvSpPr>
        <p:spPr>
          <a:xfrm>
            <a:off x="4160520" y="1371601"/>
            <a:ext cx="310896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200" b="1" dirty="0">
                <a:solidFill>
                  <a:srgbClr val="25242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</a:t>
            </a:r>
            <a:endParaRPr lang="en-US" sz="1200" dirty="0"/>
          </a:p>
        </p:txBody>
      </p:sp>
      <p:sp>
        <p:nvSpPr>
          <p:cNvPr id="39" name="Text 8">
            <a:extLst>
              <a:ext uri="{FF2B5EF4-FFF2-40B4-BE49-F238E27FC236}">
                <a16:creationId xmlns:a16="http://schemas.microsoft.com/office/drawing/2014/main" id="{C1E65878-58E4-90A9-7C1A-1963955E662B}"/>
              </a:ext>
            </a:extLst>
          </p:cNvPr>
          <p:cNvSpPr/>
          <p:nvPr/>
        </p:nvSpPr>
        <p:spPr>
          <a:xfrm>
            <a:off x="4617720" y="1325881"/>
            <a:ext cx="4023360" cy="40233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1400" dirty="0">
                <a:solidFill>
                  <a:srgbClr val="25242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Connect Data</a:t>
            </a:r>
            <a:endParaRPr lang="en-US" sz="1400" dirty="0"/>
          </a:p>
        </p:txBody>
      </p:sp>
      <p:sp>
        <p:nvSpPr>
          <p:cNvPr id="41" name="Shape 9">
            <a:extLst>
              <a:ext uri="{FF2B5EF4-FFF2-40B4-BE49-F238E27FC236}">
                <a16:creationId xmlns:a16="http://schemas.microsoft.com/office/drawing/2014/main" id="{CD45BA2A-4C9B-7EC6-70A3-300E1D5A0AA3}"/>
              </a:ext>
            </a:extLst>
          </p:cNvPr>
          <p:cNvSpPr/>
          <p:nvPr/>
        </p:nvSpPr>
        <p:spPr>
          <a:xfrm>
            <a:off x="4617720" y="1764793"/>
            <a:ext cx="3931920" cy="0"/>
          </a:xfrm>
          <a:prstGeom prst="line">
            <a:avLst/>
          </a:prstGeom>
          <a:noFill/>
          <a:ln w="9525">
            <a:solidFill>
              <a:srgbClr val="EDEBE9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43" name="Shape 10">
            <a:extLst>
              <a:ext uri="{FF2B5EF4-FFF2-40B4-BE49-F238E27FC236}">
                <a16:creationId xmlns:a16="http://schemas.microsoft.com/office/drawing/2014/main" id="{0277B49F-C99C-D2C2-D784-552A1FC855D7}"/>
              </a:ext>
            </a:extLst>
          </p:cNvPr>
          <p:cNvSpPr/>
          <p:nvPr/>
        </p:nvSpPr>
        <p:spPr>
          <a:xfrm>
            <a:off x="4160520" y="1837945"/>
            <a:ext cx="310896" cy="310896"/>
          </a:xfrm>
          <a:prstGeom prst="ellipse">
            <a:avLst/>
          </a:prstGeom>
          <a:solidFill>
            <a:srgbClr val="F2C811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45" name="Text 11">
            <a:extLst>
              <a:ext uri="{FF2B5EF4-FFF2-40B4-BE49-F238E27FC236}">
                <a16:creationId xmlns:a16="http://schemas.microsoft.com/office/drawing/2014/main" id="{0538E276-D65F-B132-0EDA-8971C010F417}"/>
              </a:ext>
            </a:extLst>
          </p:cNvPr>
          <p:cNvSpPr/>
          <p:nvPr/>
        </p:nvSpPr>
        <p:spPr>
          <a:xfrm>
            <a:off x="4160520" y="1837945"/>
            <a:ext cx="310896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200" b="1" dirty="0">
                <a:solidFill>
                  <a:srgbClr val="25242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2</a:t>
            </a:r>
            <a:endParaRPr lang="en-US" sz="1200" dirty="0"/>
          </a:p>
        </p:txBody>
      </p:sp>
      <p:sp>
        <p:nvSpPr>
          <p:cNvPr id="47" name="Text 12">
            <a:extLst>
              <a:ext uri="{FF2B5EF4-FFF2-40B4-BE49-F238E27FC236}">
                <a16:creationId xmlns:a16="http://schemas.microsoft.com/office/drawing/2014/main" id="{08B94B99-2873-7998-3933-868E5B8BA446}"/>
              </a:ext>
            </a:extLst>
          </p:cNvPr>
          <p:cNvSpPr/>
          <p:nvPr/>
        </p:nvSpPr>
        <p:spPr>
          <a:xfrm>
            <a:off x="4617720" y="1792225"/>
            <a:ext cx="4023360" cy="40233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1400" dirty="0">
                <a:solidFill>
                  <a:srgbClr val="25242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Transform Data</a:t>
            </a:r>
            <a:endParaRPr lang="en-US" sz="1400" dirty="0"/>
          </a:p>
        </p:txBody>
      </p:sp>
      <p:sp>
        <p:nvSpPr>
          <p:cNvPr id="49" name="Shape 13">
            <a:extLst>
              <a:ext uri="{FF2B5EF4-FFF2-40B4-BE49-F238E27FC236}">
                <a16:creationId xmlns:a16="http://schemas.microsoft.com/office/drawing/2014/main" id="{89FED9DF-7B31-D20B-2C7E-CB0077165ECB}"/>
              </a:ext>
            </a:extLst>
          </p:cNvPr>
          <p:cNvSpPr/>
          <p:nvPr/>
        </p:nvSpPr>
        <p:spPr>
          <a:xfrm>
            <a:off x="4617720" y="2231137"/>
            <a:ext cx="3931920" cy="0"/>
          </a:xfrm>
          <a:prstGeom prst="line">
            <a:avLst/>
          </a:prstGeom>
          <a:noFill/>
          <a:ln w="9525">
            <a:solidFill>
              <a:srgbClr val="EDEBE9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51" name="Shape 14">
            <a:extLst>
              <a:ext uri="{FF2B5EF4-FFF2-40B4-BE49-F238E27FC236}">
                <a16:creationId xmlns:a16="http://schemas.microsoft.com/office/drawing/2014/main" id="{E3F0ECA1-AE28-3616-3CEC-059BEAC02D0F}"/>
              </a:ext>
            </a:extLst>
          </p:cNvPr>
          <p:cNvSpPr/>
          <p:nvPr/>
        </p:nvSpPr>
        <p:spPr>
          <a:xfrm>
            <a:off x="4160520" y="2304289"/>
            <a:ext cx="310896" cy="310896"/>
          </a:xfrm>
          <a:prstGeom prst="ellipse">
            <a:avLst/>
          </a:prstGeom>
          <a:solidFill>
            <a:srgbClr val="F2C811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53" name="Text 15">
            <a:extLst>
              <a:ext uri="{FF2B5EF4-FFF2-40B4-BE49-F238E27FC236}">
                <a16:creationId xmlns:a16="http://schemas.microsoft.com/office/drawing/2014/main" id="{9738B3D7-4A4F-CAA6-5E7A-4EABD4906365}"/>
              </a:ext>
            </a:extLst>
          </p:cNvPr>
          <p:cNvSpPr/>
          <p:nvPr/>
        </p:nvSpPr>
        <p:spPr>
          <a:xfrm>
            <a:off x="4160520" y="2304289"/>
            <a:ext cx="310896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200" b="1" dirty="0">
                <a:solidFill>
                  <a:srgbClr val="25242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3</a:t>
            </a:r>
            <a:endParaRPr lang="en-US" sz="1200" dirty="0"/>
          </a:p>
        </p:txBody>
      </p:sp>
      <p:sp>
        <p:nvSpPr>
          <p:cNvPr id="55" name="Text 16">
            <a:extLst>
              <a:ext uri="{FF2B5EF4-FFF2-40B4-BE49-F238E27FC236}">
                <a16:creationId xmlns:a16="http://schemas.microsoft.com/office/drawing/2014/main" id="{5E629829-06C9-0831-2431-9D8D76BF35DE}"/>
              </a:ext>
            </a:extLst>
          </p:cNvPr>
          <p:cNvSpPr/>
          <p:nvPr/>
        </p:nvSpPr>
        <p:spPr>
          <a:xfrm>
            <a:off x="4617720" y="2258569"/>
            <a:ext cx="4023360" cy="40233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1400" dirty="0">
                <a:solidFill>
                  <a:srgbClr val="25242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Model Data</a:t>
            </a:r>
            <a:endParaRPr lang="en-US" sz="1400" dirty="0"/>
          </a:p>
        </p:txBody>
      </p:sp>
      <p:sp>
        <p:nvSpPr>
          <p:cNvPr id="57" name="Shape 17">
            <a:extLst>
              <a:ext uri="{FF2B5EF4-FFF2-40B4-BE49-F238E27FC236}">
                <a16:creationId xmlns:a16="http://schemas.microsoft.com/office/drawing/2014/main" id="{CF8D0F1A-26DE-70F7-6F60-EC15595595E9}"/>
              </a:ext>
            </a:extLst>
          </p:cNvPr>
          <p:cNvSpPr/>
          <p:nvPr/>
        </p:nvSpPr>
        <p:spPr>
          <a:xfrm>
            <a:off x="4617720" y="2697481"/>
            <a:ext cx="3931920" cy="0"/>
          </a:xfrm>
          <a:prstGeom prst="line">
            <a:avLst/>
          </a:prstGeom>
          <a:noFill/>
          <a:ln w="9525">
            <a:solidFill>
              <a:srgbClr val="EDEBE9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59" name="Shape 18">
            <a:extLst>
              <a:ext uri="{FF2B5EF4-FFF2-40B4-BE49-F238E27FC236}">
                <a16:creationId xmlns:a16="http://schemas.microsoft.com/office/drawing/2014/main" id="{D503E72D-7FF2-3200-2347-EB74572541B4}"/>
              </a:ext>
            </a:extLst>
          </p:cNvPr>
          <p:cNvSpPr/>
          <p:nvPr/>
        </p:nvSpPr>
        <p:spPr>
          <a:xfrm>
            <a:off x="4160520" y="2770633"/>
            <a:ext cx="310896" cy="310896"/>
          </a:xfrm>
          <a:prstGeom prst="ellipse">
            <a:avLst/>
          </a:prstGeom>
          <a:solidFill>
            <a:srgbClr val="F2C811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61" name="Text 19">
            <a:extLst>
              <a:ext uri="{FF2B5EF4-FFF2-40B4-BE49-F238E27FC236}">
                <a16:creationId xmlns:a16="http://schemas.microsoft.com/office/drawing/2014/main" id="{DC5E7EC0-DD61-9C65-FA0C-54B49D7F037B}"/>
              </a:ext>
            </a:extLst>
          </p:cNvPr>
          <p:cNvSpPr/>
          <p:nvPr/>
        </p:nvSpPr>
        <p:spPr>
          <a:xfrm>
            <a:off x="4160520" y="2770633"/>
            <a:ext cx="310896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200" b="1" dirty="0">
                <a:solidFill>
                  <a:srgbClr val="25242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4</a:t>
            </a:r>
            <a:endParaRPr lang="en-US" sz="1200" dirty="0"/>
          </a:p>
        </p:txBody>
      </p:sp>
      <p:sp>
        <p:nvSpPr>
          <p:cNvPr id="63" name="Text 20">
            <a:extLst>
              <a:ext uri="{FF2B5EF4-FFF2-40B4-BE49-F238E27FC236}">
                <a16:creationId xmlns:a16="http://schemas.microsoft.com/office/drawing/2014/main" id="{4E0D74EB-0F2A-7DF0-45D8-9E9E016C6226}"/>
              </a:ext>
            </a:extLst>
          </p:cNvPr>
          <p:cNvSpPr/>
          <p:nvPr/>
        </p:nvSpPr>
        <p:spPr>
          <a:xfrm>
            <a:off x="4617720" y="2724913"/>
            <a:ext cx="4023360" cy="40233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1400" dirty="0">
                <a:solidFill>
                  <a:srgbClr val="25242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Build Business Calculations</a:t>
            </a:r>
            <a:endParaRPr lang="en-US" sz="1400" dirty="0"/>
          </a:p>
        </p:txBody>
      </p:sp>
      <p:sp>
        <p:nvSpPr>
          <p:cNvPr id="65" name="Shape 21">
            <a:extLst>
              <a:ext uri="{FF2B5EF4-FFF2-40B4-BE49-F238E27FC236}">
                <a16:creationId xmlns:a16="http://schemas.microsoft.com/office/drawing/2014/main" id="{11F247B8-013F-7879-0759-8A8CF30CC0C0}"/>
              </a:ext>
            </a:extLst>
          </p:cNvPr>
          <p:cNvSpPr/>
          <p:nvPr/>
        </p:nvSpPr>
        <p:spPr>
          <a:xfrm>
            <a:off x="4617720" y="3163825"/>
            <a:ext cx="3931920" cy="0"/>
          </a:xfrm>
          <a:prstGeom prst="line">
            <a:avLst/>
          </a:prstGeom>
          <a:noFill/>
          <a:ln w="9525">
            <a:solidFill>
              <a:srgbClr val="EDEBE9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67" name="Shape 22">
            <a:extLst>
              <a:ext uri="{FF2B5EF4-FFF2-40B4-BE49-F238E27FC236}">
                <a16:creationId xmlns:a16="http://schemas.microsoft.com/office/drawing/2014/main" id="{E4196FD1-E6CF-0A5B-0A96-15508BE0B9A5}"/>
              </a:ext>
            </a:extLst>
          </p:cNvPr>
          <p:cNvSpPr/>
          <p:nvPr/>
        </p:nvSpPr>
        <p:spPr>
          <a:xfrm>
            <a:off x="4160520" y="3236977"/>
            <a:ext cx="310896" cy="310896"/>
          </a:xfrm>
          <a:prstGeom prst="ellipse">
            <a:avLst/>
          </a:prstGeom>
          <a:solidFill>
            <a:srgbClr val="F2C811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69" name="Text 23">
            <a:extLst>
              <a:ext uri="{FF2B5EF4-FFF2-40B4-BE49-F238E27FC236}">
                <a16:creationId xmlns:a16="http://schemas.microsoft.com/office/drawing/2014/main" id="{23D4CD72-C330-EC07-9C94-84B5158A77D4}"/>
              </a:ext>
            </a:extLst>
          </p:cNvPr>
          <p:cNvSpPr/>
          <p:nvPr/>
        </p:nvSpPr>
        <p:spPr>
          <a:xfrm>
            <a:off x="4160520" y="3236977"/>
            <a:ext cx="310896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200" b="1" dirty="0">
                <a:solidFill>
                  <a:srgbClr val="25242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5</a:t>
            </a:r>
            <a:endParaRPr lang="en-US" sz="1200" dirty="0"/>
          </a:p>
        </p:txBody>
      </p:sp>
      <p:sp>
        <p:nvSpPr>
          <p:cNvPr id="71" name="Text 24">
            <a:extLst>
              <a:ext uri="{FF2B5EF4-FFF2-40B4-BE49-F238E27FC236}">
                <a16:creationId xmlns:a16="http://schemas.microsoft.com/office/drawing/2014/main" id="{9C09B6B6-CEC7-AFCB-53FD-E2993EB2EBE4}"/>
              </a:ext>
            </a:extLst>
          </p:cNvPr>
          <p:cNvSpPr/>
          <p:nvPr/>
        </p:nvSpPr>
        <p:spPr>
          <a:xfrm>
            <a:off x="4617720" y="3191257"/>
            <a:ext cx="4023360" cy="40233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1400" dirty="0">
                <a:solidFill>
                  <a:srgbClr val="25242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Create Interactive Reports</a:t>
            </a:r>
            <a:endParaRPr lang="en-US" sz="1400" dirty="0"/>
          </a:p>
        </p:txBody>
      </p:sp>
      <p:sp>
        <p:nvSpPr>
          <p:cNvPr id="73" name="Shape 25">
            <a:extLst>
              <a:ext uri="{FF2B5EF4-FFF2-40B4-BE49-F238E27FC236}">
                <a16:creationId xmlns:a16="http://schemas.microsoft.com/office/drawing/2014/main" id="{76CB46EF-4CF4-30AB-2BCD-E17AA91731EA}"/>
              </a:ext>
            </a:extLst>
          </p:cNvPr>
          <p:cNvSpPr/>
          <p:nvPr/>
        </p:nvSpPr>
        <p:spPr>
          <a:xfrm>
            <a:off x="4617720" y="3630169"/>
            <a:ext cx="3931920" cy="0"/>
          </a:xfrm>
          <a:prstGeom prst="line">
            <a:avLst/>
          </a:prstGeom>
          <a:noFill/>
          <a:ln w="9525">
            <a:solidFill>
              <a:srgbClr val="EDEBE9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75" name="Shape 26">
            <a:extLst>
              <a:ext uri="{FF2B5EF4-FFF2-40B4-BE49-F238E27FC236}">
                <a16:creationId xmlns:a16="http://schemas.microsoft.com/office/drawing/2014/main" id="{77C5C356-ED07-34F6-B21A-4F5C768F2E89}"/>
              </a:ext>
            </a:extLst>
          </p:cNvPr>
          <p:cNvSpPr/>
          <p:nvPr/>
        </p:nvSpPr>
        <p:spPr>
          <a:xfrm>
            <a:off x="4160520" y="3703321"/>
            <a:ext cx="310896" cy="310896"/>
          </a:xfrm>
          <a:prstGeom prst="ellipse">
            <a:avLst/>
          </a:prstGeom>
          <a:solidFill>
            <a:srgbClr val="F2C811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77" name="Text 27">
            <a:extLst>
              <a:ext uri="{FF2B5EF4-FFF2-40B4-BE49-F238E27FC236}">
                <a16:creationId xmlns:a16="http://schemas.microsoft.com/office/drawing/2014/main" id="{A82F22E7-7C20-C27C-BA11-4A898DB6B6B6}"/>
              </a:ext>
            </a:extLst>
          </p:cNvPr>
          <p:cNvSpPr/>
          <p:nvPr/>
        </p:nvSpPr>
        <p:spPr>
          <a:xfrm>
            <a:off x="4160520" y="3703321"/>
            <a:ext cx="310896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200" b="1" dirty="0">
                <a:solidFill>
                  <a:srgbClr val="25242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6</a:t>
            </a:r>
            <a:endParaRPr lang="en-US" sz="1200" dirty="0"/>
          </a:p>
        </p:txBody>
      </p:sp>
      <p:sp>
        <p:nvSpPr>
          <p:cNvPr id="79" name="Text 28">
            <a:extLst>
              <a:ext uri="{FF2B5EF4-FFF2-40B4-BE49-F238E27FC236}">
                <a16:creationId xmlns:a16="http://schemas.microsoft.com/office/drawing/2014/main" id="{EA808907-397F-9CCA-A4D5-064BC21A3592}"/>
              </a:ext>
            </a:extLst>
          </p:cNvPr>
          <p:cNvSpPr/>
          <p:nvPr/>
        </p:nvSpPr>
        <p:spPr>
          <a:xfrm>
            <a:off x="4617720" y="3657601"/>
            <a:ext cx="4023360" cy="40233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1400" dirty="0">
                <a:solidFill>
                  <a:srgbClr val="25242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Publish Dashboards</a:t>
            </a:r>
            <a:endParaRPr lang="en-US" sz="1400" dirty="0"/>
          </a:p>
        </p:txBody>
      </p:sp>
      <p:sp>
        <p:nvSpPr>
          <p:cNvPr id="81" name="Shape 29">
            <a:extLst>
              <a:ext uri="{FF2B5EF4-FFF2-40B4-BE49-F238E27FC236}">
                <a16:creationId xmlns:a16="http://schemas.microsoft.com/office/drawing/2014/main" id="{7D98CF73-C9AC-87ED-517D-856E6D7F4238}"/>
              </a:ext>
            </a:extLst>
          </p:cNvPr>
          <p:cNvSpPr/>
          <p:nvPr/>
        </p:nvSpPr>
        <p:spPr>
          <a:xfrm>
            <a:off x="4617720" y="4096513"/>
            <a:ext cx="3931920" cy="0"/>
          </a:xfrm>
          <a:prstGeom prst="line">
            <a:avLst/>
          </a:prstGeom>
          <a:noFill/>
          <a:ln w="9525">
            <a:solidFill>
              <a:srgbClr val="EDEBE9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83" name="Shape 30">
            <a:extLst>
              <a:ext uri="{FF2B5EF4-FFF2-40B4-BE49-F238E27FC236}">
                <a16:creationId xmlns:a16="http://schemas.microsoft.com/office/drawing/2014/main" id="{854CF36C-D158-8432-421F-C172E51703B3}"/>
              </a:ext>
            </a:extLst>
          </p:cNvPr>
          <p:cNvSpPr/>
          <p:nvPr/>
        </p:nvSpPr>
        <p:spPr>
          <a:xfrm>
            <a:off x="4160520" y="4169665"/>
            <a:ext cx="310896" cy="310896"/>
          </a:xfrm>
          <a:prstGeom prst="ellipse">
            <a:avLst/>
          </a:prstGeom>
          <a:solidFill>
            <a:srgbClr val="F2C811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85" name="Text 31">
            <a:extLst>
              <a:ext uri="{FF2B5EF4-FFF2-40B4-BE49-F238E27FC236}">
                <a16:creationId xmlns:a16="http://schemas.microsoft.com/office/drawing/2014/main" id="{57FFD105-EB87-F45D-614A-E5A0D8726292}"/>
              </a:ext>
            </a:extLst>
          </p:cNvPr>
          <p:cNvSpPr/>
          <p:nvPr/>
        </p:nvSpPr>
        <p:spPr>
          <a:xfrm>
            <a:off x="4160520" y="4169665"/>
            <a:ext cx="310896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200" b="1" dirty="0">
                <a:solidFill>
                  <a:srgbClr val="25242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7</a:t>
            </a:r>
            <a:endParaRPr lang="en-US" sz="1200" dirty="0"/>
          </a:p>
        </p:txBody>
      </p:sp>
      <p:sp>
        <p:nvSpPr>
          <p:cNvPr id="87" name="Text 32">
            <a:extLst>
              <a:ext uri="{FF2B5EF4-FFF2-40B4-BE49-F238E27FC236}">
                <a16:creationId xmlns:a16="http://schemas.microsoft.com/office/drawing/2014/main" id="{D06F099E-505A-70D0-64A6-F26AAC42ACA6}"/>
              </a:ext>
            </a:extLst>
          </p:cNvPr>
          <p:cNvSpPr/>
          <p:nvPr/>
        </p:nvSpPr>
        <p:spPr>
          <a:xfrm>
            <a:off x="4617720" y="4123945"/>
            <a:ext cx="4023360" cy="40233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1400" b="1" dirty="0">
                <a:solidFill>
                  <a:srgbClr val="25242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Enable Better Decision Making</a:t>
            </a:r>
            <a:endParaRPr lang="en-US" sz="1400" dirty="0"/>
          </a:p>
        </p:txBody>
      </p:sp>
      <p:pic>
        <p:nvPicPr>
          <p:cNvPr id="97" name="Picture 96">
            <a:extLst>
              <a:ext uri="{FF2B5EF4-FFF2-40B4-BE49-F238E27FC236}">
                <a16:creationId xmlns:a16="http://schemas.microsoft.com/office/drawing/2014/main" id="{F81113DC-BBC0-D8CE-A946-CED37A37AC9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0377" y="4594897"/>
            <a:ext cx="361667" cy="356544"/>
          </a:xfrm>
          <a:prstGeom prst="rect">
            <a:avLst/>
          </a:prstGeom>
        </p:spPr>
      </p:pic>
      <p:sp>
        <p:nvSpPr>
          <p:cNvPr id="99" name="Rectangle: Rounded Corners 5">
            <a:extLst>
              <a:ext uri="{FF2B5EF4-FFF2-40B4-BE49-F238E27FC236}">
                <a16:creationId xmlns:a16="http://schemas.microsoft.com/office/drawing/2014/main" id="{45BF4E64-6E23-9A40-EA3E-FC9EF7B0355E}"/>
              </a:ext>
            </a:extLst>
          </p:cNvPr>
          <p:cNvSpPr/>
          <p:nvPr/>
        </p:nvSpPr>
        <p:spPr>
          <a:xfrm>
            <a:off x="572565" y="4733149"/>
            <a:ext cx="1153761" cy="228600"/>
          </a:xfrm>
          <a:prstGeom prst="round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IN" b="1" dirty="0"/>
              <a:t>By Rit</a:t>
            </a:r>
            <a:r>
              <a:rPr lang="en-IN" b="1" dirty="0">
                <a:solidFill>
                  <a:srgbClr val="92D050"/>
                </a:solidFill>
              </a:rPr>
              <a:t>vich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8AA4708-FB48-0856-9D21-0EA8373AE53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>
            <a:extLst>
              <a:ext uri="{FF2B5EF4-FFF2-40B4-BE49-F238E27FC236}">
                <a16:creationId xmlns:a16="http://schemas.microsoft.com/office/drawing/2014/main" id="{0448DAEE-8889-E37B-A857-8F26E884A4A6}"/>
              </a:ext>
            </a:extLst>
          </p:cNvPr>
          <p:cNvSpPr/>
          <p:nvPr/>
        </p:nvSpPr>
        <p:spPr>
          <a:xfrm>
            <a:off x="502920" y="256033"/>
            <a:ext cx="82296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1100" b="1" kern="0" spc="300" dirty="0">
                <a:solidFill>
                  <a:srgbClr val="0C889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INTRODUCTION</a:t>
            </a:r>
            <a:endParaRPr lang="en-US" sz="1100" dirty="0"/>
          </a:p>
        </p:txBody>
      </p:sp>
      <p:sp>
        <p:nvSpPr>
          <p:cNvPr id="23" name="Text 1">
            <a:extLst>
              <a:ext uri="{FF2B5EF4-FFF2-40B4-BE49-F238E27FC236}">
                <a16:creationId xmlns:a16="http://schemas.microsoft.com/office/drawing/2014/main" id="{68B2F799-4EA3-EBAF-09C9-892F7A395A11}"/>
              </a:ext>
            </a:extLst>
          </p:cNvPr>
          <p:cNvSpPr/>
          <p:nvPr/>
        </p:nvSpPr>
        <p:spPr>
          <a:xfrm>
            <a:off x="502920" y="530353"/>
            <a:ext cx="8138160" cy="5943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3000" b="1" dirty="0">
                <a:solidFill>
                  <a:srgbClr val="252423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Why Power BI? — Core Capabilities</a:t>
            </a:r>
            <a:endParaRPr lang="en-US" sz="3000" dirty="0"/>
          </a:p>
        </p:txBody>
      </p:sp>
      <p:sp>
        <p:nvSpPr>
          <p:cNvPr id="25" name="Shape 2">
            <a:extLst>
              <a:ext uri="{FF2B5EF4-FFF2-40B4-BE49-F238E27FC236}">
                <a16:creationId xmlns:a16="http://schemas.microsoft.com/office/drawing/2014/main" id="{FF75DBFA-69FD-613F-C28F-F24EC74B8C5C}"/>
              </a:ext>
            </a:extLst>
          </p:cNvPr>
          <p:cNvSpPr/>
          <p:nvPr/>
        </p:nvSpPr>
        <p:spPr>
          <a:xfrm>
            <a:off x="502920" y="1417321"/>
            <a:ext cx="1938528" cy="1417320"/>
          </a:xfrm>
          <a:prstGeom prst="roundRect">
            <a:avLst>
              <a:gd name="adj" fmla="val 4516"/>
            </a:avLst>
          </a:prstGeom>
          <a:solidFill>
            <a:srgbClr val="FBF3D5"/>
          </a:solidFill>
          <a:ln/>
          <a:effectLst>
            <a:outerShdw blurRad="88900" dist="25400" dir="2700000" algn="bl" rotWithShape="0">
              <a:srgbClr val="000000">
                <a:alpha val="14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27" name="Shape 3">
            <a:extLst>
              <a:ext uri="{FF2B5EF4-FFF2-40B4-BE49-F238E27FC236}">
                <a16:creationId xmlns:a16="http://schemas.microsoft.com/office/drawing/2014/main" id="{E95FD852-5A63-9A7E-A9EA-89EA7C06DE3C}"/>
              </a:ext>
            </a:extLst>
          </p:cNvPr>
          <p:cNvSpPr/>
          <p:nvPr/>
        </p:nvSpPr>
        <p:spPr>
          <a:xfrm>
            <a:off x="658368" y="1554481"/>
            <a:ext cx="402336" cy="402336"/>
          </a:xfrm>
          <a:prstGeom prst="ellipse">
            <a:avLst/>
          </a:prstGeom>
          <a:solidFill>
            <a:srgbClr val="FFFFFF"/>
          </a:solidFill>
          <a:ln/>
        </p:spPr>
        <p:txBody>
          <a:bodyPr/>
          <a:lstStyle/>
          <a:p>
            <a:endParaRPr lang="en-US"/>
          </a:p>
        </p:txBody>
      </p:sp>
      <p:pic>
        <p:nvPicPr>
          <p:cNvPr id="29" name="Image 0" descr="preencoded.png">
            <a:extLst>
              <a:ext uri="{FF2B5EF4-FFF2-40B4-BE49-F238E27FC236}">
                <a16:creationId xmlns:a16="http://schemas.microsoft.com/office/drawing/2014/main" id="{31A36D8D-3988-A0A3-3BCE-3DF6737C394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2977" y="1659088"/>
            <a:ext cx="193121" cy="193121"/>
          </a:xfrm>
          <a:prstGeom prst="rect">
            <a:avLst/>
          </a:prstGeom>
        </p:spPr>
      </p:pic>
      <p:sp>
        <p:nvSpPr>
          <p:cNvPr id="31" name="Text 4">
            <a:extLst>
              <a:ext uri="{FF2B5EF4-FFF2-40B4-BE49-F238E27FC236}">
                <a16:creationId xmlns:a16="http://schemas.microsoft.com/office/drawing/2014/main" id="{63C01C9D-CF27-C635-834D-06DF4CE6B0BF}"/>
              </a:ext>
            </a:extLst>
          </p:cNvPr>
          <p:cNvSpPr/>
          <p:nvPr/>
        </p:nvSpPr>
        <p:spPr>
          <a:xfrm>
            <a:off x="640080" y="2039113"/>
            <a:ext cx="169164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1200" b="1" dirty="0">
                <a:solidFill>
                  <a:srgbClr val="25242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Multiple Data Sources</a:t>
            </a:r>
            <a:endParaRPr lang="en-US" sz="1200" dirty="0"/>
          </a:p>
        </p:txBody>
      </p:sp>
      <p:sp>
        <p:nvSpPr>
          <p:cNvPr id="33" name="Text 5">
            <a:extLst>
              <a:ext uri="{FF2B5EF4-FFF2-40B4-BE49-F238E27FC236}">
                <a16:creationId xmlns:a16="http://schemas.microsoft.com/office/drawing/2014/main" id="{B3AD0304-7619-90A3-6A37-47386B17280E}"/>
              </a:ext>
            </a:extLst>
          </p:cNvPr>
          <p:cNvSpPr/>
          <p:nvPr/>
        </p:nvSpPr>
        <p:spPr>
          <a:xfrm>
            <a:off x="640080" y="2386585"/>
            <a:ext cx="1691640" cy="40233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951" dirty="0">
                <a:solidFill>
                  <a:srgbClr val="605E5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Excel, ERP, SQL, cloud &amp; web</a:t>
            </a:r>
            <a:endParaRPr lang="en-US" sz="951" dirty="0"/>
          </a:p>
        </p:txBody>
      </p:sp>
      <p:sp>
        <p:nvSpPr>
          <p:cNvPr id="35" name="Shape 6">
            <a:extLst>
              <a:ext uri="{FF2B5EF4-FFF2-40B4-BE49-F238E27FC236}">
                <a16:creationId xmlns:a16="http://schemas.microsoft.com/office/drawing/2014/main" id="{DC19676B-4E5E-30B7-2A1F-0103C57085DA}"/>
              </a:ext>
            </a:extLst>
          </p:cNvPr>
          <p:cNvSpPr/>
          <p:nvPr/>
        </p:nvSpPr>
        <p:spPr>
          <a:xfrm>
            <a:off x="2624328" y="1417321"/>
            <a:ext cx="1938528" cy="1417320"/>
          </a:xfrm>
          <a:prstGeom prst="roundRect">
            <a:avLst>
              <a:gd name="adj" fmla="val 4516"/>
            </a:avLst>
          </a:prstGeom>
          <a:solidFill>
            <a:srgbClr val="F5F4F2"/>
          </a:solidFill>
          <a:ln/>
          <a:effectLst>
            <a:outerShdw blurRad="88900" dist="25400" dir="2700000" algn="bl" rotWithShape="0">
              <a:srgbClr val="000000">
                <a:alpha val="14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37" name="Shape 7">
            <a:extLst>
              <a:ext uri="{FF2B5EF4-FFF2-40B4-BE49-F238E27FC236}">
                <a16:creationId xmlns:a16="http://schemas.microsoft.com/office/drawing/2014/main" id="{7CC29551-B501-9D8D-60EE-27C1F5BB5C86}"/>
              </a:ext>
            </a:extLst>
          </p:cNvPr>
          <p:cNvSpPr/>
          <p:nvPr/>
        </p:nvSpPr>
        <p:spPr>
          <a:xfrm>
            <a:off x="2779776" y="1554481"/>
            <a:ext cx="402336" cy="402336"/>
          </a:xfrm>
          <a:prstGeom prst="ellipse">
            <a:avLst/>
          </a:prstGeom>
          <a:solidFill>
            <a:srgbClr val="FFFFFF"/>
          </a:solidFill>
          <a:ln/>
        </p:spPr>
        <p:txBody>
          <a:bodyPr/>
          <a:lstStyle/>
          <a:p>
            <a:endParaRPr lang="en-US"/>
          </a:p>
        </p:txBody>
      </p:sp>
      <p:pic>
        <p:nvPicPr>
          <p:cNvPr id="39" name="Image 1" descr="preencoded.png">
            <a:extLst>
              <a:ext uri="{FF2B5EF4-FFF2-40B4-BE49-F238E27FC236}">
                <a16:creationId xmlns:a16="http://schemas.microsoft.com/office/drawing/2014/main" id="{7F06D311-23B7-9437-D1F0-E717411F385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84385" y="1659088"/>
            <a:ext cx="193121" cy="193121"/>
          </a:xfrm>
          <a:prstGeom prst="rect">
            <a:avLst/>
          </a:prstGeom>
        </p:spPr>
      </p:pic>
      <p:sp>
        <p:nvSpPr>
          <p:cNvPr id="41" name="Text 8">
            <a:extLst>
              <a:ext uri="{FF2B5EF4-FFF2-40B4-BE49-F238E27FC236}">
                <a16:creationId xmlns:a16="http://schemas.microsoft.com/office/drawing/2014/main" id="{2EE2505D-3DFA-022D-B546-60B5A880D085}"/>
              </a:ext>
            </a:extLst>
          </p:cNvPr>
          <p:cNvSpPr/>
          <p:nvPr/>
        </p:nvSpPr>
        <p:spPr>
          <a:xfrm>
            <a:off x="2761488" y="2039113"/>
            <a:ext cx="169164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1200" b="1" dirty="0">
                <a:solidFill>
                  <a:srgbClr val="25242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Automated Refresh</a:t>
            </a:r>
            <a:endParaRPr lang="en-US" sz="1200" dirty="0"/>
          </a:p>
        </p:txBody>
      </p:sp>
      <p:sp>
        <p:nvSpPr>
          <p:cNvPr id="43" name="Text 9">
            <a:extLst>
              <a:ext uri="{FF2B5EF4-FFF2-40B4-BE49-F238E27FC236}">
                <a16:creationId xmlns:a16="http://schemas.microsoft.com/office/drawing/2014/main" id="{59AB4738-34AD-2C09-1BEC-54E7FEAEED74}"/>
              </a:ext>
            </a:extLst>
          </p:cNvPr>
          <p:cNvSpPr/>
          <p:nvPr/>
        </p:nvSpPr>
        <p:spPr>
          <a:xfrm>
            <a:off x="2761488" y="2386585"/>
            <a:ext cx="1691640" cy="40233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951" dirty="0">
                <a:solidFill>
                  <a:srgbClr val="605E5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Reports update on schedule</a:t>
            </a:r>
            <a:endParaRPr lang="en-US" sz="951" dirty="0"/>
          </a:p>
        </p:txBody>
      </p:sp>
      <p:sp>
        <p:nvSpPr>
          <p:cNvPr id="45" name="Shape 10">
            <a:extLst>
              <a:ext uri="{FF2B5EF4-FFF2-40B4-BE49-F238E27FC236}">
                <a16:creationId xmlns:a16="http://schemas.microsoft.com/office/drawing/2014/main" id="{BE850FF3-24C2-5611-E0E1-35D81CF92AE5}"/>
              </a:ext>
            </a:extLst>
          </p:cNvPr>
          <p:cNvSpPr/>
          <p:nvPr/>
        </p:nvSpPr>
        <p:spPr>
          <a:xfrm>
            <a:off x="4745736" y="1417321"/>
            <a:ext cx="1938528" cy="1417320"/>
          </a:xfrm>
          <a:prstGeom prst="roundRect">
            <a:avLst>
              <a:gd name="adj" fmla="val 4516"/>
            </a:avLst>
          </a:prstGeom>
          <a:solidFill>
            <a:srgbClr val="FBF3D5"/>
          </a:solidFill>
          <a:ln/>
          <a:effectLst>
            <a:outerShdw blurRad="88900" dist="25400" dir="2700000" algn="bl" rotWithShape="0">
              <a:srgbClr val="000000">
                <a:alpha val="14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47" name="Shape 11">
            <a:extLst>
              <a:ext uri="{FF2B5EF4-FFF2-40B4-BE49-F238E27FC236}">
                <a16:creationId xmlns:a16="http://schemas.microsoft.com/office/drawing/2014/main" id="{E4BC42B6-1A4F-8410-5BD1-EFF5D8107E29}"/>
              </a:ext>
            </a:extLst>
          </p:cNvPr>
          <p:cNvSpPr/>
          <p:nvPr/>
        </p:nvSpPr>
        <p:spPr>
          <a:xfrm>
            <a:off x="4901184" y="1554481"/>
            <a:ext cx="402336" cy="402336"/>
          </a:xfrm>
          <a:prstGeom prst="ellipse">
            <a:avLst/>
          </a:prstGeom>
          <a:solidFill>
            <a:srgbClr val="FFFFFF"/>
          </a:solidFill>
          <a:ln/>
        </p:spPr>
        <p:txBody>
          <a:bodyPr/>
          <a:lstStyle/>
          <a:p>
            <a:endParaRPr lang="en-US"/>
          </a:p>
        </p:txBody>
      </p:sp>
      <p:pic>
        <p:nvPicPr>
          <p:cNvPr id="49" name="Image 2" descr="preencoded.png">
            <a:extLst>
              <a:ext uri="{FF2B5EF4-FFF2-40B4-BE49-F238E27FC236}">
                <a16:creationId xmlns:a16="http://schemas.microsoft.com/office/drawing/2014/main" id="{8419EB85-8993-9FE4-EEAE-6A89BA3D39E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05793" y="1659088"/>
            <a:ext cx="193121" cy="193121"/>
          </a:xfrm>
          <a:prstGeom prst="rect">
            <a:avLst/>
          </a:prstGeom>
        </p:spPr>
      </p:pic>
      <p:sp>
        <p:nvSpPr>
          <p:cNvPr id="51" name="Text 12">
            <a:extLst>
              <a:ext uri="{FF2B5EF4-FFF2-40B4-BE49-F238E27FC236}">
                <a16:creationId xmlns:a16="http://schemas.microsoft.com/office/drawing/2014/main" id="{6AA85108-D433-5DB2-104A-A5FC697C4213}"/>
              </a:ext>
            </a:extLst>
          </p:cNvPr>
          <p:cNvSpPr/>
          <p:nvPr/>
        </p:nvSpPr>
        <p:spPr>
          <a:xfrm>
            <a:off x="4882896" y="2039113"/>
            <a:ext cx="169164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1200" b="1" dirty="0">
                <a:solidFill>
                  <a:srgbClr val="25242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Interactive Dashboards</a:t>
            </a:r>
            <a:endParaRPr lang="en-US" sz="1200" dirty="0"/>
          </a:p>
        </p:txBody>
      </p:sp>
      <p:sp>
        <p:nvSpPr>
          <p:cNvPr id="53" name="Text 13">
            <a:extLst>
              <a:ext uri="{FF2B5EF4-FFF2-40B4-BE49-F238E27FC236}">
                <a16:creationId xmlns:a16="http://schemas.microsoft.com/office/drawing/2014/main" id="{DC4B1A8F-3D73-7545-8E73-0D199E0FDE9A}"/>
              </a:ext>
            </a:extLst>
          </p:cNvPr>
          <p:cNvSpPr/>
          <p:nvPr/>
        </p:nvSpPr>
        <p:spPr>
          <a:xfrm>
            <a:off x="4882896" y="2386585"/>
            <a:ext cx="1691640" cy="40233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951" dirty="0">
                <a:solidFill>
                  <a:srgbClr val="605E5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Click, filter and explore</a:t>
            </a:r>
            <a:endParaRPr lang="en-US" sz="951" dirty="0"/>
          </a:p>
        </p:txBody>
      </p:sp>
      <p:sp>
        <p:nvSpPr>
          <p:cNvPr id="55" name="Shape 14">
            <a:extLst>
              <a:ext uri="{FF2B5EF4-FFF2-40B4-BE49-F238E27FC236}">
                <a16:creationId xmlns:a16="http://schemas.microsoft.com/office/drawing/2014/main" id="{59D971ED-6A75-A32E-DA6B-BBB5E26655F9}"/>
              </a:ext>
            </a:extLst>
          </p:cNvPr>
          <p:cNvSpPr/>
          <p:nvPr/>
        </p:nvSpPr>
        <p:spPr>
          <a:xfrm>
            <a:off x="6867144" y="1417321"/>
            <a:ext cx="1938528" cy="1417320"/>
          </a:xfrm>
          <a:prstGeom prst="roundRect">
            <a:avLst>
              <a:gd name="adj" fmla="val 4516"/>
            </a:avLst>
          </a:prstGeom>
          <a:solidFill>
            <a:srgbClr val="F5F4F2"/>
          </a:solidFill>
          <a:ln/>
          <a:effectLst>
            <a:outerShdw blurRad="88900" dist="25400" dir="2700000" algn="bl" rotWithShape="0">
              <a:srgbClr val="000000">
                <a:alpha val="14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57" name="Shape 15">
            <a:extLst>
              <a:ext uri="{FF2B5EF4-FFF2-40B4-BE49-F238E27FC236}">
                <a16:creationId xmlns:a16="http://schemas.microsoft.com/office/drawing/2014/main" id="{98349CAC-B0DF-4255-D7BE-8DD7F60019A4}"/>
              </a:ext>
            </a:extLst>
          </p:cNvPr>
          <p:cNvSpPr/>
          <p:nvPr/>
        </p:nvSpPr>
        <p:spPr>
          <a:xfrm>
            <a:off x="7022592" y="1554481"/>
            <a:ext cx="402336" cy="402336"/>
          </a:xfrm>
          <a:prstGeom prst="ellipse">
            <a:avLst/>
          </a:prstGeom>
          <a:solidFill>
            <a:srgbClr val="FFFFFF"/>
          </a:solidFill>
          <a:ln/>
        </p:spPr>
        <p:txBody>
          <a:bodyPr/>
          <a:lstStyle/>
          <a:p>
            <a:endParaRPr lang="en-US"/>
          </a:p>
        </p:txBody>
      </p:sp>
      <p:pic>
        <p:nvPicPr>
          <p:cNvPr id="59" name="Image 3" descr="preencoded.png">
            <a:extLst>
              <a:ext uri="{FF2B5EF4-FFF2-40B4-BE49-F238E27FC236}">
                <a16:creationId xmlns:a16="http://schemas.microsoft.com/office/drawing/2014/main" id="{27250B5F-D298-F832-20E4-DE561880952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127201" y="1659088"/>
            <a:ext cx="193121" cy="193121"/>
          </a:xfrm>
          <a:prstGeom prst="rect">
            <a:avLst/>
          </a:prstGeom>
        </p:spPr>
      </p:pic>
      <p:sp>
        <p:nvSpPr>
          <p:cNvPr id="61" name="Text 16">
            <a:extLst>
              <a:ext uri="{FF2B5EF4-FFF2-40B4-BE49-F238E27FC236}">
                <a16:creationId xmlns:a16="http://schemas.microsoft.com/office/drawing/2014/main" id="{35C4B1D5-66AE-16E7-FBD7-23643C44ABC8}"/>
              </a:ext>
            </a:extLst>
          </p:cNvPr>
          <p:cNvSpPr/>
          <p:nvPr/>
        </p:nvSpPr>
        <p:spPr>
          <a:xfrm>
            <a:off x="7004304" y="2039113"/>
            <a:ext cx="169164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1200" b="1" dirty="0">
                <a:solidFill>
                  <a:srgbClr val="25242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Drill-Down Analysis</a:t>
            </a:r>
            <a:endParaRPr lang="en-US" sz="1200" dirty="0"/>
          </a:p>
        </p:txBody>
      </p:sp>
      <p:sp>
        <p:nvSpPr>
          <p:cNvPr id="63" name="Text 17">
            <a:extLst>
              <a:ext uri="{FF2B5EF4-FFF2-40B4-BE49-F238E27FC236}">
                <a16:creationId xmlns:a16="http://schemas.microsoft.com/office/drawing/2014/main" id="{FD1C020D-CC4D-C138-9172-5261C12FCE07}"/>
              </a:ext>
            </a:extLst>
          </p:cNvPr>
          <p:cNvSpPr/>
          <p:nvPr/>
        </p:nvSpPr>
        <p:spPr>
          <a:xfrm>
            <a:off x="7004304" y="2386585"/>
            <a:ext cx="1691640" cy="40233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951" dirty="0">
                <a:solidFill>
                  <a:srgbClr val="605E5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From totals to transactions</a:t>
            </a:r>
            <a:endParaRPr lang="en-US" sz="951" dirty="0"/>
          </a:p>
        </p:txBody>
      </p:sp>
      <p:sp>
        <p:nvSpPr>
          <p:cNvPr id="65" name="Shape 18">
            <a:extLst>
              <a:ext uri="{FF2B5EF4-FFF2-40B4-BE49-F238E27FC236}">
                <a16:creationId xmlns:a16="http://schemas.microsoft.com/office/drawing/2014/main" id="{014DBC45-D8AF-6CE8-3078-B17BF1EE2A86}"/>
              </a:ext>
            </a:extLst>
          </p:cNvPr>
          <p:cNvSpPr/>
          <p:nvPr/>
        </p:nvSpPr>
        <p:spPr>
          <a:xfrm>
            <a:off x="502920" y="3017521"/>
            <a:ext cx="1938528" cy="1417320"/>
          </a:xfrm>
          <a:prstGeom prst="roundRect">
            <a:avLst>
              <a:gd name="adj" fmla="val 4516"/>
            </a:avLst>
          </a:prstGeom>
          <a:solidFill>
            <a:srgbClr val="FBF3D5"/>
          </a:solidFill>
          <a:ln/>
          <a:effectLst>
            <a:outerShdw blurRad="88900" dist="25400" dir="2700000" algn="bl" rotWithShape="0">
              <a:srgbClr val="000000">
                <a:alpha val="14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67" name="Shape 19">
            <a:extLst>
              <a:ext uri="{FF2B5EF4-FFF2-40B4-BE49-F238E27FC236}">
                <a16:creationId xmlns:a16="http://schemas.microsoft.com/office/drawing/2014/main" id="{53438D55-B541-133D-0E55-973C7576A669}"/>
              </a:ext>
            </a:extLst>
          </p:cNvPr>
          <p:cNvSpPr/>
          <p:nvPr/>
        </p:nvSpPr>
        <p:spPr>
          <a:xfrm>
            <a:off x="658368" y="3154681"/>
            <a:ext cx="402336" cy="402336"/>
          </a:xfrm>
          <a:prstGeom prst="ellipse">
            <a:avLst/>
          </a:prstGeom>
          <a:solidFill>
            <a:srgbClr val="FFFFFF"/>
          </a:solidFill>
          <a:ln/>
        </p:spPr>
        <p:txBody>
          <a:bodyPr/>
          <a:lstStyle/>
          <a:p>
            <a:endParaRPr lang="en-US"/>
          </a:p>
        </p:txBody>
      </p:sp>
      <p:pic>
        <p:nvPicPr>
          <p:cNvPr id="69" name="Image 4" descr="preencoded.png">
            <a:extLst>
              <a:ext uri="{FF2B5EF4-FFF2-40B4-BE49-F238E27FC236}">
                <a16:creationId xmlns:a16="http://schemas.microsoft.com/office/drawing/2014/main" id="{65FEBFC7-A4DB-D123-2089-CF94FAE6CBDD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62977" y="3259288"/>
            <a:ext cx="193121" cy="193121"/>
          </a:xfrm>
          <a:prstGeom prst="rect">
            <a:avLst/>
          </a:prstGeom>
        </p:spPr>
      </p:pic>
      <p:sp>
        <p:nvSpPr>
          <p:cNvPr id="71" name="Text 20">
            <a:extLst>
              <a:ext uri="{FF2B5EF4-FFF2-40B4-BE49-F238E27FC236}">
                <a16:creationId xmlns:a16="http://schemas.microsoft.com/office/drawing/2014/main" id="{75D1D3CA-D0AE-4756-39FC-A3CA62B148EF}"/>
              </a:ext>
            </a:extLst>
          </p:cNvPr>
          <p:cNvSpPr/>
          <p:nvPr/>
        </p:nvSpPr>
        <p:spPr>
          <a:xfrm>
            <a:off x="640080" y="3639313"/>
            <a:ext cx="169164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1200" b="1" dirty="0">
                <a:solidFill>
                  <a:srgbClr val="25242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Mobile Accessibility</a:t>
            </a:r>
            <a:endParaRPr lang="en-US" sz="1200" dirty="0"/>
          </a:p>
        </p:txBody>
      </p:sp>
      <p:sp>
        <p:nvSpPr>
          <p:cNvPr id="73" name="Text 21">
            <a:extLst>
              <a:ext uri="{FF2B5EF4-FFF2-40B4-BE49-F238E27FC236}">
                <a16:creationId xmlns:a16="http://schemas.microsoft.com/office/drawing/2014/main" id="{5C1887EC-639B-78E1-180B-A7ADCF0635B5}"/>
              </a:ext>
            </a:extLst>
          </p:cNvPr>
          <p:cNvSpPr/>
          <p:nvPr/>
        </p:nvSpPr>
        <p:spPr>
          <a:xfrm>
            <a:off x="640080" y="3986785"/>
            <a:ext cx="1691640" cy="40233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951" dirty="0">
                <a:solidFill>
                  <a:srgbClr val="605E5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Insights on any device</a:t>
            </a:r>
            <a:endParaRPr lang="en-US" sz="951" dirty="0"/>
          </a:p>
        </p:txBody>
      </p:sp>
      <p:sp>
        <p:nvSpPr>
          <p:cNvPr id="75" name="Shape 22">
            <a:extLst>
              <a:ext uri="{FF2B5EF4-FFF2-40B4-BE49-F238E27FC236}">
                <a16:creationId xmlns:a16="http://schemas.microsoft.com/office/drawing/2014/main" id="{DFDC813F-7953-1BDE-0E2E-CB160A83C6E5}"/>
              </a:ext>
            </a:extLst>
          </p:cNvPr>
          <p:cNvSpPr/>
          <p:nvPr/>
        </p:nvSpPr>
        <p:spPr>
          <a:xfrm>
            <a:off x="2624328" y="3017521"/>
            <a:ext cx="1938528" cy="1417320"/>
          </a:xfrm>
          <a:prstGeom prst="roundRect">
            <a:avLst>
              <a:gd name="adj" fmla="val 4516"/>
            </a:avLst>
          </a:prstGeom>
          <a:solidFill>
            <a:srgbClr val="F5F4F2"/>
          </a:solidFill>
          <a:ln/>
          <a:effectLst>
            <a:outerShdw blurRad="88900" dist="25400" dir="2700000" algn="bl" rotWithShape="0">
              <a:srgbClr val="000000">
                <a:alpha val="14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77" name="Shape 23">
            <a:extLst>
              <a:ext uri="{FF2B5EF4-FFF2-40B4-BE49-F238E27FC236}">
                <a16:creationId xmlns:a16="http://schemas.microsoft.com/office/drawing/2014/main" id="{8F98CFB8-9646-CDDB-4E3D-1CDB3EFDE07A}"/>
              </a:ext>
            </a:extLst>
          </p:cNvPr>
          <p:cNvSpPr/>
          <p:nvPr/>
        </p:nvSpPr>
        <p:spPr>
          <a:xfrm>
            <a:off x="2779776" y="3154681"/>
            <a:ext cx="402336" cy="402336"/>
          </a:xfrm>
          <a:prstGeom prst="ellipse">
            <a:avLst/>
          </a:prstGeom>
          <a:solidFill>
            <a:srgbClr val="FFFFFF"/>
          </a:solidFill>
          <a:ln/>
        </p:spPr>
        <p:txBody>
          <a:bodyPr/>
          <a:lstStyle/>
          <a:p>
            <a:endParaRPr lang="en-US"/>
          </a:p>
        </p:txBody>
      </p:sp>
      <p:pic>
        <p:nvPicPr>
          <p:cNvPr id="79" name="Image 5" descr="preencoded.png">
            <a:extLst>
              <a:ext uri="{FF2B5EF4-FFF2-40B4-BE49-F238E27FC236}">
                <a16:creationId xmlns:a16="http://schemas.microsoft.com/office/drawing/2014/main" id="{736159E4-8F1D-C899-A7A7-0A875F0987D1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884385" y="3259288"/>
            <a:ext cx="193121" cy="193121"/>
          </a:xfrm>
          <a:prstGeom prst="rect">
            <a:avLst/>
          </a:prstGeom>
        </p:spPr>
      </p:pic>
      <p:sp>
        <p:nvSpPr>
          <p:cNvPr id="81" name="Text 24">
            <a:extLst>
              <a:ext uri="{FF2B5EF4-FFF2-40B4-BE49-F238E27FC236}">
                <a16:creationId xmlns:a16="http://schemas.microsoft.com/office/drawing/2014/main" id="{A4865C8B-353F-11E6-E9A1-4A3C9A0E2F2A}"/>
              </a:ext>
            </a:extLst>
          </p:cNvPr>
          <p:cNvSpPr/>
          <p:nvPr/>
        </p:nvSpPr>
        <p:spPr>
          <a:xfrm>
            <a:off x="2761488" y="3639313"/>
            <a:ext cx="169164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1200" b="1" dirty="0">
                <a:solidFill>
                  <a:srgbClr val="25242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Cloud Collaboration</a:t>
            </a:r>
            <a:endParaRPr lang="en-US" sz="1200" dirty="0"/>
          </a:p>
        </p:txBody>
      </p:sp>
      <p:sp>
        <p:nvSpPr>
          <p:cNvPr id="83" name="Text 25">
            <a:extLst>
              <a:ext uri="{FF2B5EF4-FFF2-40B4-BE49-F238E27FC236}">
                <a16:creationId xmlns:a16="http://schemas.microsoft.com/office/drawing/2014/main" id="{5F673E77-B2E3-2CE6-D7D0-2C9C89D098A4}"/>
              </a:ext>
            </a:extLst>
          </p:cNvPr>
          <p:cNvSpPr/>
          <p:nvPr/>
        </p:nvSpPr>
        <p:spPr>
          <a:xfrm>
            <a:off x="2761488" y="3986785"/>
            <a:ext cx="1691640" cy="40233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951" dirty="0">
                <a:solidFill>
                  <a:srgbClr val="605E5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Share securely with teams</a:t>
            </a:r>
            <a:endParaRPr lang="en-US" sz="951" dirty="0"/>
          </a:p>
        </p:txBody>
      </p:sp>
      <p:sp>
        <p:nvSpPr>
          <p:cNvPr id="85" name="Shape 26">
            <a:extLst>
              <a:ext uri="{FF2B5EF4-FFF2-40B4-BE49-F238E27FC236}">
                <a16:creationId xmlns:a16="http://schemas.microsoft.com/office/drawing/2014/main" id="{83325F1E-3E0C-B720-36D3-206E68E6BAFC}"/>
              </a:ext>
            </a:extLst>
          </p:cNvPr>
          <p:cNvSpPr/>
          <p:nvPr/>
        </p:nvSpPr>
        <p:spPr>
          <a:xfrm>
            <a:off x="4745736" y="3017521"/>
            <a:ext cx="1938528" cy="1417320"/>
          </a:xfrm>
          <a:prstGeom prst="roundRect">
            <a:avLst>
              <a:gd name="adj" fmla="val 4516"/>
            </a:avLst>
          </a:prstGeom>
          <a:solidFill>
            <a:srgbClr val="FBF3D5"/>
          </a:solidFill>
          <a:ln/>
          <a:effectLst>
            <a:outerShdw blurRad="88900" dist="25400" dir="2700000" algn="bl" rotWithShape="0">
              <a:srgbClr val="000000">
                <a:alpha val="14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87" name="Shape 27">
            <a:extLst>
              <a:ext uri="{FF2B5EF4-FFF2-40B4-BE49-F238E27FC236}">
                <a16:creationId xmlns:a16="http://schemas.microsoft.com/office/drawing/2014/main" id="{5845FC53-84B0-AFC7-B17C-E481E3056C88}"/>
              </a:ext>
            </a:extLst>
          </p:cNvPr>
          <p:cNvSpPr/>
          <p:nvPr/>
        </p:nvSpPr>
        <p:spPr>
          <a:xfrm>
            <a:off x="4901184" y="3154681"/>
            <a:ext cx="402336" cy="402336"/>
          </a:xfrm>
          <a:prstGeom prst="ellipse">
            <a:avLst/>
          </a:prstGeom>
          <a:solidFill>
            <a:srgbClr val="FFFFFF"/>
          </a:solidFill>
          <a:ln/>
        </p:spPr>
        <p:txBody>
          <a:bodyPr/>
          <a:lstStyle/>
          <a:p>
            <a:endParaRPr lang="en-US"/>
          </a:p>
        </p:txBody>
      </p:sp>
      <p:pic>
        <p:nvPicPr>
          <p:cNvPr id="89" name="Image 6" descr="preencoded.png">
            <a:extLst>
              <a:ext uri="{FF2B5EF4-FFF2-40B4-BE49-F238E27FC236}">
                <a16:creationId xmlns:a16="http://schemas.microsoft.com/office/drawing/2014/main" id="{28536E12-C39F-1F16-923E-426D64C51D4D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005793" y="3259288"/>
            <a:ext cx="193121" cy="193121"/>
          </a:xfrm>
          <a:prstGeom prst="rect">
            <a:avLst/>
          </a:prstGeom>
        </p:spPr>
      </p:pic>
      <p:sp>
        <p:nvSpPr>
          <p:cNvPr id="91" name="Text 28">
            <a:extLst>
              <a:ext uri="{FF2B5EF4-FFF2-40B4-BE49-F238E27FC236}">
                <a16:creationId xmlns:a16="http://schemas.microsoft.com/office/drawing/2014/main" id="{F2C51113-7960-EE6C-16EB-4E07D1D7EE1A}"/>
              </a:ext>
            </a:extLst>
          </p:cNvPr>
          <p:cNvSpPr/>
          <p:nvPr/>
        </p:nvSpPr>
        <p:spPr>
          <a:xfrm>
            <a:off x="4882896" y="3639313"/>
            <a:ext cx="169164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1200" b="1" dirty="0">
                <a:solidFill>
                  <a:srgbClr val="25242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Enterprise Security</a:t>
            </a:r>
            <a:endParaRPr lang="en-US" sz="1200" dirty="0"/>
          </a:p>
        </p:txBody>
      </p:sp>
      <p:sp>
        <p:nvSpPr>
          <p:cNvPr id="93" name="Text 29">
            <a:extLst>
              <a:ext uri="{FF2B5EF4-FFF2-40B4-BE49-F238E27FC236}">
                <a16:creationId xmlns:a16="http://schemas.microsoft.com/office/drawing/2014/main" id="{104F4839-A1C9-1BE8-8EEB-42BA62A38070}"/>
              </a:ext>
            </a:extLst>
          </p:cNvPr>
          <p:cNvSpPr/>
          <p:nvPr/>
        </p:nvSpPr>
        <p:spPr>
          <a:xfrm>
            <a:off x="4882896" y="3986785"/>
            <a:ext cx="1691640" cy="40233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951" dirty="0">
                <a:solidFill>
                  <a:srgbClr val="605E5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Governed, role-based access</a:t>
            </a:r>
            <a:endParaRPr lang="en-US" sz="951" dirty="0"/>
          </a:p>
        </p:txBody>
      </p:sp>
      <p:sp>
        <p:nvSpPr>
          <p:cNvPr id="95" name="Shape 30">
            <a:extLst>
              <a:ext uri="{FF2B5EF4-FFF2-40B4-BE49-F238E27FC236}">
                <a16:creationId xmlns:a16="http://schemas.microsoft.com/office/drawing/2014/main" id="{FCD05651-F5AB-D6A0-BBD9-29C4CBBBE480}"/>
              </a:ext>
            </a:extLst>
          </p:cNvPr>
          <p:cNvSpPr/>
          <p:nvPr/>
        </p:nvSpPr>
        <p:spPr>
          <a:xfrm>
            <a:off x="6867144" y="3017521"/>
            <a:ext cx="1938528" cy="1417320"/>
          </a:xfrm>
          <a:prstGeom prst="roundRect">
            <a:avLst>
              <a:gd name="adj" fmla="val 4516"/>
            </a:avLst>
          </a:prstGeom>
          <a:solidFill>
            <a:srgbClr val="F5F4F2"/>
          </a:solidFill>
          <a:ln/>
          <a:effectLst>
            <a:outerShdw blurRad="88900" dist="25400" dir="2700000" algn="bl" rotWithShape="0">
              <a:srgbClr val="000000">
                <a:alpha val="14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97" name="Shape 31">
            <a:extLst>
              <a:ext uri="{FF2B5EF4-FFF2-40B4-BE49-F238E27FC236}">
                <a16:creationId xmlns:a16="http://schemas.microsoft.com/office/drawing/2014/main" id="{953A2E35-B0F9-98EC-7F5E-5C92C4D6C983}"/>
              </a:ext>
            </a:extLst>
          </p:cNvPr>
          <p:cNvSpPr/>
          <p:nvPr/>
        </p:nvSpPr>
        <p:spPr>
          <a:xfrm>
            <a:off x="7022592" y="3154681"/>
            <a:ext cx="402336" cy="402336"/>
          </a:xfrm>
          <a:prstGeom prst="ellipse">
            <a:avLst/>
          </a:prstGeom>
          <a:solidFill>
            <a:srgbClr val="FFFFFF"/>
          </a:solidFill>
          <a:ln/>
        </p:spPr>
        <p:txBody>
          <a:bodyPr/>
          <a:lstStyle/>
          <a:p>
            <a:endParaRPr lang="en-US"/>
          </a:p>
        </p:txBody>
      </p:sp>
      <p:pic>
        <p:nvPicPr>
          <p:cNvPr id="99" name="Image 7" descr="preencoded.png">
            <a:extLst>
              <a:ext uri="{FF2B5EF4-FFF2-40B4-BE49-F238E27FC236}">
                <a16:creationId xmlns:a16="http://schemas.microsoft.com/office/drawing/2014/main" id="{6E8E00D6-FA41-5A1B-9571-16F8E32C4A47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127201" y="3259288"/>
            <a:ext cx="193121" cy="193121"/>
          </a:xfrm>
          <a:prstGeom prst="rect">
            <a:avLst/>
          </a:prstGeom>
        </p:spPr>
      </p:pic>
      <p:sp>
        <p:nvSpPr>
          <p:cNvPr id="101" name="Text 32">
            <a:extLst>
              <a:ext uri="{FF2B5EF4-FFF2-40B4-BE49-F238E27FC236}">
                <a16:creationId xmlns:a16="http://schemas.microsoft.com/office/drawing/2014/main" id="{E35A1186-1721-2F23-CDFC-64B62D7E122A}"/>
              </a:ext>
            </a:extLst>
          </p:cNvPr>
          <p:cNvSpPr/>
          <p:nvPr/>
        </p:nvSpPr>
        <p:spPr>
          <a:xfrm>
            <a:off x="7004304" y="3639313"/>
            <a:ext cx="169164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1200" b="1" dirty="0">
                <a:solidFill>
                  <a:srgbClr val="25242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AI-Powered Insights</a:t>
            </a:r>
            <a:endParaRPr lang="en-US" sz="1200" dirty="0"/>
          </a:p>
        </p:txBody>
      </p:sp>
      <p:sp>
        <p:nvSpPr>
          <p:cNvPr id="103" name="Text 33">
            <a:extLst>
              <a:ext uri="{FF2B5EF4-FFF2-40B4-BE49-F238E27FC236}">
                <a16:creationId xmlns:a16="http://schemas.microsoft.com/office/drawing/2014/main" id="{F5ECFD93-66D1-0F52-E5FA-E7B365BB0E4F}"/>
              </a:ext>
            </a:extLst>
          </p:cNvPr>
          <p:cNvSpPr/>
          <p:nvPr/>
        </p:nvSpPr>
        <p:spPr>
          <a:xfrm>
            <a:off x="7004304" y="3986785"/>
            <a:ext cx="1691640" cy="40233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951" dirty="0">
                <a:solidFill>
                  <a:srgbClr val="605E5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Built-in smart analytics</a:t>
            </a:r>
            <a:endParaRPr lang="en-US" sz="951" dirty="0"/>
          </a:p>
        </p:txBody>
      </p:sp>
      <p:pic>
        <p:nvPicPr>
          <p:cNvPr id="113" name="Picture 112">
            <a:extLst>
              <a:ext uri="{FF2B5EF4-FFF2-40B4-BE49-F238E27FC236}">
                <a16:creationId xmlns:a16="http://schemas.microsoft.com/office/drawing/2014/main" id="{85CA40C9-F95B-BA7D-9F33-767ECA85AD6C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80377" y="4594897"/>
            <a:ext cx="361667" cy="356544"/>
          </a:xfrm>
          <a:prstGeom prst="rect">
            <a:avLst/>
          </a:prstGeom>
        </p:spPr>
      </p:pic>
      <p:sp>
        <p:nvSpPr>
          <p:cNvPr id="115" name="Rectangle: Rounded Corners 5">
            <a:extLst>
              <a:ext uri="{FF2B5EF4-FFF2-40B4-BE49-F238E27FC236}">
                <a16:creationId xmlns:a16="http://schemas.microsoft.com/office/drawing/2014/main" id="{94809197-5243-AA11-249C-9D9A93033977}"/>
              </a:ext>
            </a:extLst>
          </p:cNvPr>
          <p:cNvSpPr/>
          <p:nvPr/>
        </p:nvSpPr>
        <p:spPr>
          <a:xfrm>
            <a:off x="572565" y="4733149"/>
            <a:ext cx="1153761" cy="228600"/>
          </a:xfrm>
          <a:prstGeom prst="round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IN" b="1" dirty="0"/>
              <a:t>By Rit</a:t>
            </a:r>
            <a:r>
              <a:rPr lang="en-IN" b="1" dirty="0">
                <a:solidFill>
                  <a:srgbClr val="92D050"/>
                </a:solidFill>
              </a:rPr>
              <a:t>vich</a:t>
            </a:r>
          </a:p>
        </p:txBody>
      </p:sp>
    </p:spTree>
    <p:extLst>
      <p:ext uri="{BB962C8B-B14F-4D97-AF65-F5344CB8AC3E}">
        <p14:creationId xmlns:p14="http://schemas.microsoft.com/office/powerpoint/2010/main" val="199585778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F433594-9411-99FC-F7F7-ED966F16579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>
            <a:extLst>
              <a:ext uri="{FF2B5EF4-FFF2-40B4-BE49-F238E27FC236}">
                <a16:creationId xmlns:a16="http://schemas.microsoft.com/office/drawing/2014/main" id="{74D15F02-25D3-8BCD-A359-795DF30B9535}"/>
              </a:ext>
            </a:extLst>
          </p:cNvPr>
          <p:cNvSpPr/>
          <p:nvPr/>
        </p:nvSpPr>
        <p:spPr>
          <a:xfrm>
            <a:off x="502920" y="256033"/>
            <a:ext cx="82296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1100" b="1" kern="0" spc="300" dirty="0">
                <a:solidFill>
                  <a:srgbClr val="0C889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INTRODUCTION</a:t>
            </a:r>
            <a:endParaRPr lang="en-US" sz="1100" dirty="0"/>
          </a:p>
        </p:txBody>
      </p:sp>
      <p:sp>
        <p:nvSpPr>
          <p:cNvPr id="23" name="Text 1">
            <a:extLst>
              <a:ext uri="{FF2B5EF4-FFF2-40B4-BE49-F238E27FC236}">
                <a16:creationId xmlns:a16="http://schemas.microsoft.com/office/drawing/2014/main" id="{B62DBDD6-FE82-648B-6D21-0E5347A808AC}"/>
              </a:ext>
            </a:extLst>
          </p:cNvPr>
          <p:cNvSpPr/>
          <p:nvPr/>
        </p:nvSpPr>
        <p:spPr>
          <a:xfrm>
            <a:off x="502920" y="530353"/>
            <a:ext cx="8138160" cy="5943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3000" b="1" dirty="0">
                <a:solidFill>
                  <a:srgbClr val="252423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Where Industries Use Power BI</a:t>
            </a:r>
            <a:endParaRPr lang="en-US" sz="3000" dirty="0"/>
          </a:p>
        </p:txBody>
      </p:sp>
      <p:graphicFrame>
        <p:nvGraphicFramePr>
          <p:cNvPr id="25" name="Table 0">
            <a:extLst>
              <a:ext uri="{FF2B5EF4-FFF2-40B4-BE49-F238E27FC236}">
                <a16:creationId xmlns:a16="http://schemas.microsoft.com/office/drawing/2014/main" id="{15128746-00DD-4E3F-5167-990DA37EEB6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64612650"/>
              </p:ext>
            </p:extLst>
          </p:nvPr>
        </p:nvGraphicFramePr>
        <p:xfrm>
          <a:off x="502920" y="1463041"/>
          <a:ext cx="8138160" cy="2871216"/>
        </p:xfrm>
        <a:graphic>
          <a:graphicData uri="http://schemas.openxmlformats.org/drawingml/2006/table">
            <a:tbl>
              <a:tblPr/>
              <a:tblGrid>
                <a:gridCol w="16002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0312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33172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10312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57200"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sz="1200" b="1" dirty="0">
                          <a:solidFill>
                            <a:srgbClr val="F2C811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Industry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73152" marR="73152" marT="73152" marB="73152" anchor="ctr">
                    <a:lnL w="9525" cap="flat" cmpd="sng" algn="ctr">
                      <a:solidFill>
                        <a:srgbClr val="E1DF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E1DF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E1DF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E1DF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52423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sz="1200" b="1" dirty="0">
                          <a:solidFill>
                            <a:srgbClr val="F2C811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Operational Reports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73152" marR="73152" marT="73152" marB="73152" anchor="ctr">
                    <a:lnL w="9525" cap="flat" cmpd="sng" algn="ctr">
                      <a:solidFill>
                        <a:srgbClr val="E1DF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E1DF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E1DF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E1DF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52423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sz="1200" b="1" dirty="0">
                          <a:solidFill>
                            <a:srgbClr val="F2C811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Management Dashboards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73152" marR="73152" marT="73152" marB="73152" anchor="ctr">
                    <a:lnL w="9525" cap="flat" cmpd="sng" algn="ctr">
                      <a:solidFill>
                        <a:srgbClr val="E1DF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E1DF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E1DF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E1DF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52423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sz="1200" b="1" dirty="0">
                          <a:solidFill>
                            <a:srgbClr val="F2C811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Key KPIs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73152" marR="73152" marT="73152" marB="73152" anchor="ctr">
                    <a:lnL w="9525" cap="flat" cmpd="sng" algn="ctr">
                      <a:solidFill>
                        <a:srgbClr val="E1DF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E1DF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E1DF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E1DF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5242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5488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b="1" dirty="0">
                          <a:solidFill>
                            <a:srgbClr val="252423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Manufacturing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73152" marR="73152" marT="73152" marB="73152" anchor="ctr">
                    <a:lnL w="9525" cap="flat" cmpd="sng" algn="ctr">
                      <a:solidFill>
                        <a:srgbClr val="E1DF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E1DF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E1DF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E1DF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dirty="0">
                          <a:solidFill>
                            <a:srgbClr val="252423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Production Reports, Inventory reports, Procurements analysis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73152" marR="73152" marT="73152" marB="73152" anchor="ctr">
                    <a:lnL w="9525" cap="flat" cmpd="sng" algn="ctr">
                      <a:solidFill>
                        <a:srgbClr val="E1DF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E1DF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E1DF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E1DF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dirty="0">
                          <a:solidFill>
                            <a:srgbClr val="252423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Profitability Dashboard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73152" marR="73152" marT="73152" marB="73152" anchor="ctr">
                    <a:lnL w="9525" cap="flat" cmpd="sng" algn="ctr">
                      <a:solidFill>
                        <a:srgbClr val="E1DF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E1DF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E1DF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E1DF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dirty="0">
                          <a:solidFill>
                            <a:srgbClr val="252423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Ratio Analysis, risk analysis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73152" marR="73152" marT="73152" marB="73152" anchor="ctr">
                    <a:lnL w="9525" cap="flat" cmpd="sng" algn="ctr">
                      <a:solidFill>
                        <a:srgbClr val="E1DF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E1DF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E1DF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E1DF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75488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b="1" dirty="0">
                          <a:solidFill>
                            <a:srgbClr val="252423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Construction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73152" marR="73152" marT="73152" marB="73152" anchor="ctr">
                    <a:lnL w="9525" cap="flat" cmpd="sng" algn="ctr">
                      <a:solidFill>
                        <a:srgbClr val="E1DF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E1DF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E1DF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E1DF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dirty="0">
                          <a:solidFill>
                            <a:srgbClr val="252423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Project Cost Reports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73152" marR="73152" marT="73152" marB="73152" anchor="ctr">
                    <a:lnL w="9525" cap="flat" cmpd="sng" algn="ctr">
                      <a:solidFill>
                        <a:srgbClr val="E1DF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E1DF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E1DF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E1DF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dirty="0">
                          <a:solidFill>
                            <a:srgbClr val="252423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Budget vs Actual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73152" marR="73152" marT="73152" marB="73152" anchor="ctr">
                    <a:lnL w="9525" cap="flat" cmpd="sng" algn="ctr">
                      <a:solidFill>
                        <a:srgbClr val="E1DF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E1DF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E1DF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E1DF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dirty="0">
                          <a:solidFill>
                            <a:srgbClr val="252423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WIP, Cash Flow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73152" marR="73152" marT="73152" marB="73152" anchor="ctr">
                    <a:lnL w="9525" cap="flat" cmpd="sng" algn="ctr">
                      <a:solidFill>
                        <a:srgbClr val="E1DF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E1DF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E1DF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E1DF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75488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b="1" dirty="0">
                          <a:solidFill>
                            <a:srgbClr val="252423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Retail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73152" marR="73152" marT="73152" marB="73152" anchor="ctr">
                    <a:lnL w="9525" cap="flat" cmpd="sng" algn="ctr">
                      <a:solidFill>
                        <a:srgbClr val="E1DF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E1DF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E1DF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E1DF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dirty="0">
                          <a:solidFill>
                            <a:srgbClr val="252423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Sales Reports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73152" marR="73152" marT="73152" marB="73152" anchor="ctr">
                    <a:lnL w="9525" cap="flat" cmpd="sng" algn="ctr">
                      <a:solidFill>
                        <a:srgbClr val="E1DF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E1DF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E1DF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E1DF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dirty="0">
                          <a:solidFill>
                            <a:srgbClr val="252423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Store Performance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73152" marR="73152" marT="73152" marB="73152" anchor="ctr">
                    <a:lnL w="9525" cap="flat" cmpd="sng" algn="ctr">
                      <a:solidFill>
                        <a:srgbClr val="E1DF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E1DF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E1DF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E1DF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dirty="0">
                          <a:solidFill>
                            <a:srgbClr val="252423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Customer Analytics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73152" marR="73152" marT="73152" marB="73152" anchor="ctr">
                    <a:lnL w="9525" cap="flat" cmpd="sng" algn="ctr">
                      <a:solidFill>
                        <a:srgbClr val="E1DF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E1DF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E1DF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E1DF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75488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b="1" dirty="0">
                          <a:solidFill>
                            <a:srgbClr val="252423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NBFC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73152" marR="73152" marT="73152" marB="73152" anchor="ctr">
                    <a:lnL w="9525" cap="flat" cmpd="sng" algn="ctr">
                      <a:solidFill>
                        <a:srgbClr val="E1DF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E1DF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E1DF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E1DF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dirty="0">
                          <a:solidFill>
                            <a:srgbClr val="252423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Collection Reports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73152" marR="73152" marT="73152" marB="73152" anchor="ctr">
                    <a:lnL w="9525" cap="flat" cmpd="sng" algn="ctr">
                      <a:solidFill>
                        <a:srgbClr val="E1DF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E1DF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E1DF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E1DF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dirty="0">
                          <a:solidFill>
                            <a:srgbClr val="252423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Portfolio Dashboard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73152" marR="73152" marT="73152" marB="73152" anchor="ctr">
                    <a:lnL w="9525" cap="flat" cmpd="sng" algn="ctr">
                      <a:solidFill>
                        <a:srgbClr val="E1DF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E1DF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E1DF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E1DF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dirty="0">
                          <a:solidFill>
                            <a:srgbClr val="252423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NPA, Collection Efficiency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73152" marR="73152" marT="73152" marB="73152" anchor="ctr">
                    <a:lnL w="9525" cap="flat" cmpd="sng" algn="ctr">
                      <a:solidFill>
                        <a:srgbClr val="E1DF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E1DF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E1DF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E1DF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75488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b="1" dirty="0">
                          <a:solidFill>
                            <a:srgbClr val="252423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Pharma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73152" marR="73152" marT="73152" marB="73152" anchor="ctr">
                    <a:lnL w="9525" cap="flat" cmpd="sng" algn="ctr">
                      <a:solidFill>
                        <a:srgbClr val="E1DF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E1DF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E1DF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E1DF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dirty="0">
                          <a:solidFill>
                            <a:srgbClr val="252423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Sales Reports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73152" marR="73152" marT="73152" marB="73152" anchor="ctr">
                    <a:lnL w="9525" cap="flat" cmpd="sng" algn="ctr">
                      <a:solidFill>
                        <a:srgbClr val="E1DF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E1DF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E1DF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E1DF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dirty="0">
                          <a:solidFill>
                            <a:srgbClr val="252423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Territory Performance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73152" marR="73152" marT="73152" marB="73152" anchor="ctr">
                    <a:lnL w="9525" cap="flat" cmpd="sng" algn="ctr">
                      <a:solidFill>
                        <a:srgbClr val="E1DF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E1DF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E1DF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E1DF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dirty="0">
                          <a:solidFill>
                            <a:srgbClr val="252423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Sales Growth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73152" marR="73152" marT="73152" marB="73152" anchor="ctr">
                    <a:lnL w="9525" cap="flat" cmpd="sng" algn="ctr">
                      <a:solidFill>
                        <a:srgbClr val="E1DF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E1DF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E1DF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E1DF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27" name="Text 2">
            <a:extLst>
              <a:ext uri="{FF2B5EF4-FFF2-40B4-BE49-F238E27FC236}">
                <a16:creationId xmlns:a16="http://schemas.microsoft.com/office/drawing/2014/main" id="{7A6E85F4-458D-B1BF-03E7-C5F67121C91A}"/>
              </a:ext>
            </a:extLst>
          </p:cNvPr>
          <p:cNvSpPr/>
          <p:nvPr/>
        </p:nvSpPr>
        <p:spPr>
          <a:xfrm>
            <a:off x="502920" y="4572001"/>
            <a:ext cx="813816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/>
            <a:r>
              <a:rPr lang="en-US" sz="1251" i="1" dirty="0">
                <a:solidFill>
                  <a:srgbClr val="605E5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 value lies in the business application — not the industry label.</a:t>
            </a:r>
            <a:endParaRPr lang="en-US" sz="1251" dirty="0"/>
          </a:p>
        </p:txBody>
      </p:sp>
      <p:pic>
        <p:nvPicPr>
          <p:cNvPr id="33" name="Picture 32">
            <a:extLst>
              <a:ext uri="{FF2B5EF4-FFF2-40B4-BE49-F238E27FC236}">
                <a16:creationId xmlns:a16="http://schemas.microsoft.com/office/drawing/2014/main" id="{0A44365F-3B5B-201E-1287-48C4590AD04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0377" y="4594897"/>
            <a:ext cx="361667" cy="356544"/>
          </a:xfrm>
          <a:prstGeom prst="rect">
            <a:avLst/>
          </a:prstGeom>
        </p:spPr>
      </p:pic>
      <p:sp>
        <p:nvSpPr>
          <p:cNvPr id="35" name="Rectangle: Rounded Corners 5">
            <a:extLst>
              <a:ext uri="{FF2B5EF4-FFF2-40B4-BE49-F238E27FC236}">
                <a16:creationId xmlns:a16="http://schemas.microsoft.com/office/drawing/2014/main" id="{FF1F0947-3F98-B530-EA93-B074978CEDF7}"/>
              </a:ext>
            </a:extLst>
          </p:cNvPr>
          <p:cNvSpPr/>
          <p:nvPr/>
        </p:nvSpPr>
        <p:spPr>
          <a:xfrm>
            <a:off x="572565" y="4733149"/>
            <a:ext cx="1153761" cy="228600"/>
          </a:xfrm>
          <a:prstGeom prst="round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IN" b="1" dirty="0"/>
              <a:t>By Rit</a:t>
            </a:r>
            <a:r>
              <a:rPr lang="en-IN" b="1" dirty="0">
                <a:solidFill>
                  <a:srgbClr val="92D050"/>
                </a:solidFill>
              </a:rPr>
              <a:t>vich</a:t>
            </a:r>
          </a:p>
        </p:txBody>
      </p:sp>
    </p:spTree>
    <p:extLst>
      <p:ext uri="{BB962C8B-B14F-4D97-AF65-F5344CB8AC3E}">
        <p14:creationId xmlns:p14="http://schemas.microsoft.com/office/powerpoint/2010/main" val="133378105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02920" y="256033"/>
            <a:ext cx="82296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1100" b="1" kern="0" spc="300" dirty="0">
                <a:solidFill>
                  <a:srgbClr val="0C889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INTRODUCTION</a:t>
            </a:r>
            <a:endParaRPr lang="en-US" sz="1100" dirty="0"/>
          </a:p>
        </p:txBody>
      </p:sp>
      <p:sp>
        <p:nvSpPr>
          <p:cNvPr id="11" name="Text 1">
            <a:extLst>
              <a:ext uri="{FF2B5EF4-FFF2-40B4-BE49-F238E27FC236}">
                <a16:creationId xmlns:a16="http://schemas.microsoft.com/office/drawing/2014/main" id="{01A90BA8-409C-CD8E-FDBF-88E05FFA9AF2}"/>
              </a:ext>
            </a:extLst>
          </p:cNvPr>
          <p:cNvSpPr/>
          <p:nvPr/>
        </p:nvSpPr>
        <p:spPr>
          <a:xfrm>
            <a:off x="502920" y="530353"/>
            <a:ext cx="8138160" cy="5943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3000" b="1" dirty="0">
                <a:solidFill>
                  <a:srgbClr val="252423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Excel vs Power BI</a:t>
            </a:r>
            <a:endParaRPr lang="en-US" sz="3000" dirty="0"/>
          </a:p>
        </p:txBody>
      </p:sp>
      <p:sp>
        <p:nvSpPr>
          <p:cNvPr id="13" name="Shape 2">
            <a:extLst>
              <a:ext uri="{FF2B5EF4-FFF2-40B4-BE49-F238E27FC236}">
                <a16:creationId xmlns:a16="http://schemas.microsoft.com/office/drawing/2014/main" id="{6D8DE487-CDC1-F715-D67B-631986AD360C}"/>
              </a:ext>
            </a:extLst>
          </p:cNvPr>
          <p:cNvSpPr/>
          <p:nvPr/>
        </p:nvSpPr>
        <p:spPr>
          <a:xfrm>
            <a:off x="502920" y="1325881"/>
            <a:ext cx="3931920" cy="457200"/>
          </a:xfrm>
          <a:prstGeom prst="roundRect">
            <a:avLst>
              <a:gd name="adj" fmla="val 12000"/>
            </a:avLst>
          </a:prstGeom>
          <a:solidFill>
            <a:srgbClr val="F1F8F1"/>
          </a:solidFill>
          <a:ln/>
        </p:spPr>
        <p:txBody>
          <a:bodyPr/>
          <a:lstStyle/>
          <a:p>
            <a:endParaRPr lang="en-US"/>
          </a:p>
        </p:txBody>
      </p:sp>
      <p:pic>
        <p:nvPicPr>
          <p:cNvPr id="15" name="Image 0" descr="preencoded.png">
            <a:extLst>
              <a:ext uri="{FF2B5EF4-FFF2-40B4-BE49-F238E27FC236}">
                <a16:creationId xmlns:a16="http://schemas.microsoft.com/office/drawing/2014/main" id="{09CFDED6-6291-8B0B-1E9A-893E94907BB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5800" y="1426465"/>
            <a:ext cx="256032" cy="256032"/>
          </a:xfrm>
          <a:prstGeom prst="rect">
            <a:avLst/>
          </a:prstGeom>
        </p:spPr>
      </p:pic>
      <p:sp>
        <p:nvSpPr>
          <p:cNvPr id="17" name="Text 3">
            <a:extLst>
              <a:ext uri="{FF2B5EF4-FFF2-40B4-BE49-F238E27FC236}">
                <a16:creationId xmlns:a16="http://schemas.microsoft.com/office/drawing/2014/main" id="{8887E76A-5DDC-02AA-9D65-0181AA0744E5}"/>
              </a:ext>
            </a:extLst>
          </p:cNvPr>
          <p:cNvSpPr/>
          <p:nvPr/>
        </p:nvSpPr>
        <p:spPr>
          <a:xfrm>
            <a:off x="1024128" y="1325881"/>
            <a:ext cx="329184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1500" b="1" dirty="0">
                <a:solidFill>
                  <a:srgbClr val="107C10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Excel</a:t>
            </a:r>
            <a:endParaRPr lang="en-US" sz="1500" dirty="0"/>
          </a:p>
        </p:txBody>
      </p:sp>
      <p:sp>
        <p:nvSpPr>
          <p:cNvPr id="19" name="Shape 4">
            <a:extLst>
              <a:ext uri="{FF2B5EF4-FFF2-40B4-BE49-F238E27FC236}">
                <a16:creationId xmlns:a16="http://schemas.microsoft.com/office/drawing/2014/main" id="{8C85F136-CF65-C643-15CB-80470EB998A9}"/>
              </a:ext>
            </a:extLst>
          </p:cNvPr>
          <p:cNvSpPr/>
          <p:nvPr/>
        </p:nvSpPr>
        <p:spPr>
          <a:xfrm>
            <a:off x="4709160" y="1325881"/>
            <a:ext cx="3931920" cy="457200"/>
          </a:xfrm>
          <a:prstGeom prst="roundRect">
            <a:avLst>
              <a:gd name="adj" fmla="val 12000"/>
            </a:avLst>
          </a:prstGeom>
          <a:solidFill>
            <a:srgbClr val="FBF3D5"/>
          </a:solidFill>
          <a:ln/>
        </p:spPr>
        <p:txBody>
          <a:bodyPr/>
          <a:lstStyle/>
          <a:p>
            <a:endParaRPr lang="en-US"/>
          </a:p>
        </p:txBody>
      </p:sp>
      <p:pic>
        <p:nvPicPr>
          <p:cNvPr id="21" name="Image 1" descr="preencoded.png">
            <a:extLst>
              <a:ext uri="{FF2B5EF4-FFF2-40B4-BE49-F238E27FC236}">
                <a16:creationId xmlns:a16="http://schemas.microsoft.com/office/drawing/2014/main" id="{604180FF-D31B-A905-858A-5121D2F0B2D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92040" y="1426465"/>
            <a:ext cx="256032" cy="256032"/>
          </a:xfrm>
          <a:prstGeom prst="rect">
            <a:avLst/>
          </a:prstGeom>
        </p:spPr>
      </p:pic>
      <p:sp>
        <p:nvSpPr>
          <p:cNvPr id="23" name="Text 5">
            <a:extLst>
              <a:ext uri="{FF2B5EF4-FFF2-40B4-BE49-F238E27FC236}">
                <a16:creationId xmlns:a16="http://schemas.microsoft.com/office/drawing/2014/main" id="{2C43B52A-E83D-C0E2-1F5F-F1C90E07B5E2}"/>
              </a:ext>
            </a:extLst>
          </p:cNvPr>
          <p:cNvSpPr/>
          <p:nvPr/>
        </p:nvSpPr>
        <p:spPr>
          <a:xfrm>
            <a:off x="5230368" y="1325881"/>
            <a:ext cx="329184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1500" b="1" dirty="0">
                <a:solidFill>
                  <a:srgbClr val="B45309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Power BI</a:t>
            </a:r>
            <a:endParaRPr lang="en-US" sz="1500" dirty="0"/>
          </a:p>
        </p:txBody>
      </p:sp>
      <p:sp>
        <p:nvSpPr>
          <p:cNvPr id="25" name="Text 6">
            <a:extLst>
              <a:ext uri="{FF2B5EF4-FFF2-40B4-BE49-F238E27FC236}">
                <a16:creationId xmlns:a16="http://schemas.microsoft.com/office/drawing/2014/main" id="{A59BAA55-9FD3-CE0E-B834-E16A00973C8C}"/>
              </a:ext>
            </a:extLst>
          </p:cNvPr>
          <p:cNvSpPr/>
          <p:nvPr/>
        </p:nvSpPr>
        <p:spPr>
          <a:xfrm>
            <a:off x="685800" y="1901953"/>
            <a:ext cx="365760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1251" dirty="0">
                <a:solidFill>
                  <a:srgbClr val="25242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Static Reports</a:t>
            </a:r>
            <a:endParaRPr lang="en-US" sz="1251" dirty="0"/>
          </a:p>
        </p:txBody>
      </p:sp>
      <p:sp>
        <p:nvSpPr>
          <p:cNvPr id="27" name="Text 7">
            <a:extLst>
              <a:ext uri="{FF2B5EF4-FFF2-40B4-BE49-F238E27FC236}">
                <a16:creationId xmlns:a16="http://schemas.microsoft.com/office/drawing/2014/main" id="{68C59314-67E4-C219-4259-B2B3A9FC0EA1}"/>
              </a:ext>
            </a:extLst>
          </p:cNvPr>
          <p:cNvSpPr/>
          <p:nvPr/>
        </p:nvSpPr>
        <p:spPr>
          <a:xfrm>
            <a:off x="4892040" y="1901953"/>
            <a:ext cx="365760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1251" b="1" dirty="0">
                <a:solidFill>
                  <a:srgbClr val="25242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Interactive Dashboards</a:t>
            </a:r>
            <a:endParaRPr lang="en-US" sz="1251" dirty="0"/>
          </a:p>
        </p:txBody>
      </p:sp>
      <p:sp>
        <p:nvSpPr>
          <p:cNvPr id="29" name="Text 8">
            <a:extLst>
              <a:ext uri="{FF2B5EF4-FFF2-40B4-BE49-F238E27FC236}">
                <a16:creationId xmlns:a16="http://schemas.microsoft.com/office/drawing/2014/main" id="{449E7CE9-6256-DFA7-D68B-7609E09979DD}"/>
              </a:ext>
            </a:extLst>
          </p:cNvPr>
          <p:cNvSpPr/>
          <p:nvPr/>
        </p:nvSpPr>
        <p:spPr>
          <a:xfrm>
            <a:off x="4315968" y="1901953"/>
            <a:ext cx="512064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200" b="1" dirty="0">
                <a:solidFill>
                  <a:srgbClr val="B45309"/>
                </a:solidFill>
              </a:rPr>
              <a:t>→</a:t>
            </a:r>
            <a:endParaRPr lang="en-US" sz="1200" dirty="0"/>
          </a:p>
        </p:txBody>
      </p:sp>
      <p:sp>
        <p:nvSpPr>
          <p:cNvPr id="31" name="Shape 9">
            <a:extLst>
              <a:ext uri="{FF2B5EF4-FFF2-40B4-BE49-F238E27FC236}">
                <a16:creationId xmlns:a16="http://schemas.microsoft.com/office/drawing/2014/main" id="{56E82715-5E38-5A87-4F96-4E91201E7030}"/>
              </a:ext>
            </a:extLst>
          </p:cNvPr>
          <p:cNvSpPr/>
          <p:nvPr/>
        </p:nvSpPr>
        <p:spPr>
          <a:xfrm>
            <a:off x="685800" y="2276857"/>
            <a:ext cx="3657600" cy="0"/>
          </a:xfrm>
          <a:prstGeom prst="line">
            <a:avLst/>
          </a:prstGeom>
          <a:noFill/>
          <a:ln w="9525">
            <a:solidFill>
              <a:srgbClr val="EDEBE9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33" name="Shape 10">
            <a:extLst>
              <a:ext uri="{FF2B5EF4-FFF2-40B4-BE49-F238E27FC236}">
                <a16:creationId xmlns:a16="http://schemas.microsoft.com/office/drawing/2014/main" id="{A7613B23-1ABE-F22E-B664-3275761E5D38}"/>
              </a:ext>
            </a:extLst>
          </p:cNvPr>
          <p:cNvSpPr/>
          <p:nvPr/>
        </p:nvSpPr>
        <p:spPr>
          <a:xfrm>
            <a:off x="4892040" y="2276857"/>
            <a:ext cx="3657600" cy="0"/>
          </a:xfrm>
          <a:prstGeom prst="line">
            <a:avLst/>
          </a:prstGeom>
          <a:noFill/>
          <a:ln w="9525">
            <a:solidFill>
              <a:srgbClr val="EDEBE9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35" name="Text 11">
            <a:extLst>
              <a:ext uri="{FF2B5EF4-FFF2-40B4-BE49-F238E27FC236}">
                <a16:creationId xmlns:a16="http://schemas.microsoft.com/office/drawing/2014/main" id="{49265846-6596-7456-F9B3-BDFC6445C2B0}"/>
              </a:ext>
            </a:extLst>
          </p:cNvPr>
          <p:cNvSpPr/>
          <p:nvPr/>
        </p:nvSpPr>
        <p:spPr>
          <a:xfrm>
            <a:off x="685800" y="2299717"/>
            <a:ext cx="365760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1251" dirty="0">
                <a:solidFill>
                  <a:srgbClr val="25242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Manual Updates</a:t>
            </a:r>
            <a:endParaRPr lang="en-US" sz="1251" dirty="0"/>
          </a:p>
        </p:txBody>
      </p:sp>
      <p:sp>
        <p:nvSpPr>
          <p:cNvPr id="37" name="Text 12">
            <a:extLst>
              <a:ext uri="{FF2B5EF4-FFF2-40B4-BE49-F238E27FC236}">
                <a16:creationId xmlns:a16="http://schemas.microsoft.com/office/drawing/2014/main" id="{E1F0AEDA-BB96-1895-2C09-A976E61A627D}"/>
              </a:ext>
            </a:extLst>
          </p:cNvPr>
          <p:cNvSpPr/>
          <p:nvPr/>
        </p:nvSpPr>
        <p:spPr>
          <a:xfrm>
            <a:off x="4892040" y="2299717"/>
            <a:ext cx="365760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1251" b="1" dirty="0">
                <a:solidFill>
                  <a:srgbClr val="25242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Automated Refresh</a:t>
            </a:r>
            <a:endParaRPr lang="en-US" sz="1251" dirty="0"/>
          </a:p>
        </p:txBody>
      </p:sp>
      <p:sp>
        <p:nvSpPr>
          <p:cNvPr id="39" name="Text 13">
            <a:extLst>
              <a:ext uri="{FF2B5EF4-FFF2-40B4-BE49-F238E27FC236}">
                <a16:creationId xmlns:a16="http://schemas.microsoft.com/office/drawing/2014/main" id="{CAE0427B-463F-F622-A612-68765D3DE434}"/>
              </a:ext>
            </a:extLst>
          </p:cNvPr>
          <p:cNvSpPr/>
          <p:nvPr/>
        </p:nvSpPr>
        <p:spPr>
          <a:xfrm>
            <a:off x="4315968" y="2299717"/>
            <a:ext cx="512064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200" b="1" dirty="0">
                <a:solidFill>
                  <a:srgbClr val="B45309"/>
                </a:solidFill>
              </a:rPr>
              <a:t>→</a:t>
            </a:r>
            <a:endParaRPr lang="en-US" sz="1200" dirty="0"/>
          </a:p>
        </p:txBody>
      </p:sp>
      <p:sp>
        <p:nvSpPr>
          <p:cNvPr id="41" name="Shape 14">
            <a:extLst>
              <a:ext uri="{FF2B5EF4-FFF2-40B4-BE49-F238E27FC236}">
                <a16:creationId xmlns:a16="http://schemas.microsoft.com/office/drawing/2014/main" id="{620A3B19-1C91-B718-8838-138FD8E22794}"/>
              </a:ext>
            </a:extLst>
          </p:cNvPr>
          <p:cNvSpPr/>
          <p:nvPr/>
        </p:nvSpPr>
        <p:spPr>
          <a:xfrm>
            <a:off x="685800" y="2674621"/>
            <a:ext cx="3657600" cy="0"/>
          </a:xfrm>
          <a:prstGeom prst="line">
            <a:avLst/>
          </a:prstGeom>
          <a:noFill/>
          <a:ln w="9525">
            <a:solidFill>
              <a:srgbClr val="EDEBE9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43" name="Shape 15">
            <a:extLst>
              <a:ext uri="{FF2B5EF4-FFF2-40B4-BE49-F238E27FC236}">
                <a16:creationId xmlns:a16="http://schemas.microsoft.com/office/drawing/2014/main" id="{4E19CE48-E89A-0941-38FF-6F3059B6C267}"/>
              </a:ext>
            </a:extLst>
          </p:cNvPr>
          <p:cNvSpPr/>
          <p:nvPr/>
        </p:nvSpPr>
        <p:spPr>
          <a:xfrm>
            <a:off x="4892040" y="2674621"/>
            <a:ext cx="3657600" cy="0"/>
          </a:xfrm>
          <a:prstGeom prst="line">
            <a:avLst/>
          </a:prstGeom>
          <a:noFill/>
          <a:ln w="9525">
            <a:solidFill>
              <a:srgbClr val="EDEBE9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45" name="Text 16">
            <a:extLst>
              <a:ext uri="{FF2B5EF4-FFF2-40B4-BE49-F238E27FC236}">
                <a16:creationId xmlns:a16="http://schemas.microsoft.com/office/drawing/2014/main" id="{5404BA6E-74C6-CD32-9280-80FE079B8AB0}"/>
              </a:ext>
            </a:extLst>
          </p:cNvPr>
          <p:cNvSpPr/>
          <p:nvPr/>
        </p:nvSpPr>
        <p:spPr>
          <a:xfrm>
            <a:off x="685800" y="2697481"/>
            <a:ext cx="365760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1251" dirty="0">
                <a:solidFill>
                  <a:srgbClr val="25242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Multiple Files</a:t>
            </a:r>
            <a:endParaRPr lang="en-US" sz="1251" dirty="0"/>
          </a:p>
        </p:txBody>
      </p:sp>
      <p:sp>
        <p:nvSpPr>
          <p:cNvPr id="47" name="Text 17">
            <a:extLst>
              <a:ext uri="{FF2B5EF4-FFF2-40B4-BE49-F238E27FC236}">
                <a16:creationId xmlns:a16="http://schemas.microsoft.com/office/drawing/2014/main" id="{711061BC-B346-796B-98A8-8D9453352400}"/>
              </a:ext>
            </a:extLst>
          </p:cNvPr>
          <p:cNvSpPr/>
          <p:nvPr/>
        </p:nvSpPr>
        <p:spPr>
          <a:xfrm>
            <a:off x="4892040" y="2697481"/>
            <a:ext cx="365760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1251" b="1" dirty="0">
                <a:solidFill>
                  <a:srgbClr val="25242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Single Source of Truth</a:t>
            </a:r>
            <a:endParaRPr lang="en-US" sz="1251" dirty="0"/>
          </a:p>
        </p:txBody>
      </p:sp>
      <p:sp>
        <p:nvSpPr>
          <p:cNvPr id="49" name="Text 18">
            <a:extLst>
              <a:ext uri="{FF2B5EF4-FFF2-40B4-BE49-F238E27FC236}">
                <a16:creationId xmlns:a16="http://schemas.microsoft.com/office/drawing/2014/main" id="{523B8F7D-F69F-346C-A2E1-8C31F420965E}"/>
              </a:ext>
            </a:extLst>
          </p:cNvPr>
          <p:cNvSpPr/>
          <p:nvPr/>
        </p:nvSpPr>
        <p:spPr>
          <a:xfrm>
            <a:off x="4315968" y="2697481"/>
            <a:ext cx="512064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200" b="1" dirty="0">
                <a:solidFill>
                  <a:srgbClr val="B45309"/>
                </a:solidFill>
              </a:rPr>
              <a:t>→</a:t>
            </a:r>
            <a:endParaRPr lang="en-US" sz="1200" dirty="0"/>
          </a:p>
        </p:txBody>
      </p:sp>
      <p:sp>
        <p:nvSpPr>
          <p:cNvPr id="51" name="Shape 19">
            <a:extLst>
              <a:ext uri="{FF2B5EF4-FFF2-40B4-BE49-F238E27FC236}">
                <a16:creationId xmlns:a16="http://schemas.microsoft.com/office/drawing/2014/main" id="{1E948E78-F0C5-2F1C-4967-80BB1AAA1F4C}"/>
              </a:ext>
            </a:extLst>
          </p:cNvPr>
          <p:cNvSpPr/>
          <p:nvPr/>
        </p:nvSpPr>
        <p:spPr>
          <a:xfrm>
            <a:off x="685800" y="3072385"/>
            <a:ext cx="3657600" cy="0"/>
          </a:xfrm>
          <a:prstGeom prst="line">
            <a:avLst/>
          </a:prstGeom>
          <a:noFill/>
          <a:ln w="9525">
            <a:solidFill>
              <a:srgbClr val="EDEBE9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53" name="Shape 20">
            <a:extLst>
              <a:ext uri="{FF2B5EF4-FFF2-40B4-BE49-F238E27FC236}">
                <a16:creationId xmlns:a16="http://schemas.microsoft.com/office/drawing/2014/main" id="{B06D6199-7FFC-5AF1-A26C-D53311640529}"/>
              </a:ext>
            </a:extLst>
          </p:cNvPr>
          <p:cNvSpPr/>
          <p:nvPr/>
        </p:nvSpPr>
        <p:spPr>
          <a:xfrm>
            <a:off x="4892040" y="3072385"/>
            <a:ext cx="3657600" cy="0"/>
          </a:xfrm>
          <a:prstGeom prst="line">
            <a:avLst/>
          </a:prstGeom>
          <a:noFill/>
          <a:ln w="9525">
            <a:solidFill>
              <a:srgbClr val="EDEBE9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55" name="Text 21">
            <a:extLst>
              <a:ext uri="{FF2B5EF4-FFF2-40B4-BE49-F238E27FC236}">
                <a16:creationId xmlns:a16="http://schemas.microsoft.com/office/drawing/2014/main" id="{9340C171-338C-FD74-BBAD-389AE9250BD2}"/>
              </a:ext>
            </a:extLst>
          </p:cNvPr>
          <p:cNvSpPr/>
          <p:nvPr/>
        </p:nvSpPr>
        <p:spPr>
          <a:xfrm>
            <a:off x="685800" y="3095245"/>
            <a:ext cx="365760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1251" dirty="0">
                <a:solidFill>
                  <a:srgbClr val="25242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Limited Rows</a:t>
            </a:r>
            <a:endParaRPr lang="en-US" sz="1251" dirty="0"/>
          </a:p>
        </p:txBody>
      </p:sp>
      <p:sp>
        <p:nvSpPr>
          <p:cNvPr id="57" name="Text 22">
            <a:extLst>
              <a:ext uri="{FF2B5EF4-FFF2-40B4-BE49-F238E27FC236}">
                <a16:creationId xmlns:a16="http://schemas.microsoft.com/office/drawing/2014/main" id="{48C00275-0B11-D945-F0B1-CA6F507940D2}"/>
              </a:ext>
            </a:extLst>
          </p:cNvPr>
          <p:cNvSpPr/>
          <p:nvPr/>
        </p:nvSpPr>
        <p:spPr>
          <a:xfrm>
            <a:off x="4892040" y="3095245"/>
            <a:ext cx="365760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1251" b="1" dirty="0">
                <a:solidFill>
                  <a:srgbClr val="25242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Millions of Records</a:t>
            </a:r>
            <a:endParaRPr lang="en-US" sz="1251" dirty="0"/>
          </a:p>
        </p:txBody>
      </p:sp>
      <p:sp>
        <p:nvSpPr>
          <p:cNvPr id="59" name="Text 23">
            <a:extLst>
              <a:ext uri="{FF2B5EF4-FFF2-40B4-BE49-F238E27FC236}">
                <a16:creationId xmlns:a16="http://schemas.microsoft.com/office/drawing/2014/main" id="{6F3865FA-F091-3599-736E-B5A239B84A44}"/>
              </a:ext>
            </a:extLst>
          </p:cNvPr>
          <p:cNvSpPr/>
          <p:nvPr/>
        </p:nvSpPr>
        <p:spPr>
          <a:xfrm>
            <a:off x="4315968" y="3095245"/>
            <a:ext cx="512064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200" b="1" dirty="0">
                <a:solidFill>
                  <a:srgbClr val="B45309"/>
                </a:solidFill>
              </a:rPr>
              <a:t>→</a:t>
            </a:r>
            <a:endParaRPr lang="en-US" sz="1200" dirty="0"/>
          </a:p>
        </p:txBody>
      </p:sp>
      <p:sp>
        <p:nvSpPr>
          <p:cNvPr id="61" name="Shape 24">
            <a:extLst>
              <a:ext uri="{FF2B5EF4-FFF2-40B4-BE49-F238E27FC236}">
                <a16:creationId xmlns:a16="http://schemas.microsoft.com/office/drawing/2014/main" id="{F2ED49C4-A38C-1880-9A6D-A09F6F3DC0AA}"/>
              </a:ext>
            </a:extLst>
          </p:cNvPr>
          <p:cNvSpPr/>
          <p:nvPr/>
        </p:nvSpPr>
        <p:spPr>
          <a:xfrm>
            <a:off x="685800" y="3470149"/>
            <a:ext cx="3657600" cy="0"/>
          </a:xfrm>
          <a:prstGeom prst="line">
            <a:avLst/>
          </a:prstGeom>
          <a:noFill/>
          <a:ln w="9525">
            <a:solidFill>
              <a:srgbClr val="EDEBE9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63" name="Shape 25">
            <a:extLst>
              <a:ext uri="{FF2B5EF4-FFF2-40B4-BE49-F238E27FC236}">
                <a16:creationId xmlns:a16="http://schemas.microsoft.com/office/drawing/2014/main" id="{8A4E5CDE-C2EC-3771-0911-24F34DD6F881}"/>
              </a:ext>
            </a:extLst>
          </p:cNvPr>
          <p:cNvSpPr/>
          <p:nvPr/>
        </p:nvSpPr>
        <p:spPr>
          <a:xfrm>
            <a:off x="4892040" y="3470149"/>
            <a:ext cx="3657600" cy="0"/>
          </a:xfrm>
          <a:prstGeom prst="line">
            <a:avLst/>
          </a:prstGeom>
          <a:noFill/>
          <a:ln w="9525">
            <a:solidFill>
              <a:srgbClr val="EDEBE9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65" name="Text 26">
            <a:extLst>
              <a:ext uri="{FF2B5EF4-FFF2-40B4-BE49-F238E27FC236}">
                <a16:creationId xmlns:a16="http://schemas.microsoft.com/office/drawing/2014/main" id="{42D01242-C54D-803F-5303-0172FC249332}"/>
              </a:ext>
            </a:extLst>
          </p:cNvPr>
          <p:cNvSpPr/>
          <p:nvPr/>
        </p:nvSpPr>
        <p:spPr>
          <a:xfrm>
            <a:off x="685800" y="3493009"/>
            <a:ext cx="365760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1251" dirty="0">
                <a:solidFill>
                  <a:srgbClr val="25242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Formula Driven</a:t>
            </a:r>
            <a:endParaRPr lang="en-US" sz="1251" dirty="0"/>
          </a:p>
        </p:txBody>
      </p:sp>
      <p:sp>
        <p:nvSpPr>
          <p:cNvPr id="67" name="Text 27">
            <a:extLst>
              <a:ext uri="{FF2B5EF4-FFF2-40B4-BE49-F238E27FC236}">
                <a16:creationId xmlns:a16="http://schemas.microsoft.com/office/drawing/2014/main" id="{64A548FA-5F5E-BB81-6A29-4B01DFC39F26}"/>
              </a:ext>
            </a:extLst>
          </p:cNvPr>
          <p:cNvSpPr/>
          <p:nvPr/>
        </p:nvSpPr>
        <p:spPr>
          <a:xfrm>
            <a:off x="4892040" y="3493009"/>
            <a:ext cx="365760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1251" b="1" dirty="0">
                <a:solidFill>
                  <a:srgbClr val="25242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Schedule reports and Alerts</a:t>
            </a:r>
            <a:endParaRPr lang="en-US" sz="1251" dirty="0"/>
          </a:p>
        </p:txBody>
      </p:sp>
      <p:sp>
        <p:nvSpPr>
          <p:cNvPr id="69" name="Text 28">
            <a:extLst>
              <a:ext uri="{FF2B5EF4-FFF2-40B4-BE49-F238E27FC236}">
                <a16:creationId xmlns:a16="http://schemas.microsoft.com/office/drawing/2014/main" id="{59DA3D54-1791-E88E-8181-BC6E30338535}"/>
              </a:ext>
            </a:extLst>
          </p:cNvPr>
          <p:cNvSpPr/>
          <p:nvPr/>
        </p:nvSpPr>
        <p:spPr>
          <a:xfrm>
            <a:off x="4315968" y="3493009"/>
            <a:ext cx="512064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200" b="1" dirty="0">
                <a:solidFill>
                  <a:srgbClr val="B45309"/>
                </a:solidFill>
              </a:rPr>
              <a:t>→</a:t>
            </a:r>
            <a:endParaRPr lang="en-US" sz="1200" dirty="0"/>
          </a:p>
        </p:txBody>
      </p:sp>
      <p:sp>
        <p:nvSpPr>
          <p:cNvPr id="71" name="Shape 29">
            <a:extLst>
              <a:ext uri="{FF2B5EF4-FFF2-40B4-BE49-F238E27FC236}">
                <a16:creationId xmlns:a16="http://schemas.microsoft.com/office/drawing/2014/main" id="{95745A53-6B2A-A9BE-CC28-5BA465850BE6}"/>
              </a:ext>
            </a:extLst>
          </p:cNvPr>
          <p:cNvSpPr/>
          <p:nvPr/>
        </p:nvSpPr>
        <p:spPr>
          <a:xfrm>
            <a:off x="685800" y="3867913"/>
            <a:ext cx="3657600" cy="0"/>
          </a:xfrm>
          <a:prstGeom prst="line">
            <a:avLst/>
          </a:prstGeom>
          <a:noFill/>
          <a:ln w="9525">
            <a:solidFill>
              <a:srgbClr val="EDEBE9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73" name="Shape 30">
            <a:extLst>
              <a:ext uri="{FF2B5EF4-FFF2-40B4-BE49-F238E27FC236}">
                <a16:creationId xmlns:a16="http://schemas.microsoft.com/office/drawing/2014/main" id="{149F6DFC-3F1F-8547-2B20-10BB2045410E}"/>
              </a:ext>
            </a:extLst>
          </p:cNvPr>
          <p:cNvSpPr/>
          <p:nvPr/>
        </p:nvSpPr>
        <p:spPr>
          <a:xfrm>
            <a:off x="4892040" y="3867913"/>
            <a:ext cx="3657600" cy="0"/>
          </a:xfrm>
          <a:prstGeom prst="line">
            <a:avLst/>
          </a:prstGeom>
          <a:noFill/>
          <a:ln w="9525">
            <a:solidFill>
              <a:srgbClr val="EDEBE9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75" name="Text 31">
            <a:extLst>
              <a:ext uri="{FF2B5EF4-FFF2-40B4-BE49-F238E27FC236}">
                <a16:creationId xmlns:a16="http://schemas.microsoft.com/office/drawing/2014/main" id="{7B601729-FA50-FAD4-A141-8D091F1EEF3D}"/>
              </a:ext>
            </a:extLst>
          </p:cNvPr>
          <p:cNvSpPr/>
          <p:nvPr/>
        </p:nvSpPr>
        <p:spPr>
          <a:xfrm>
            <a:off x="685800" y="3890773"/>
            <a:ext cx="365760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1251" dirty="0">
                <a:solidFill>
                  <a:srgbClr val="25242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No Drill Down</a:t>
            </a:r>
            <a:endParaRPr lang="en-US" sz="1251" dirty="0"/>
          </a:p>
        </p:txBody>
      </p:sp>
      <p:sp>
        <p:nvSpPr>
          <p:cNvPr id="77" name="Text 32">
            <a:extLst>
              <a:ext uri="{FF2B5EF4-FFF2-40B4-BE49-F238E27FC236}">
                <a16:creationId xmlns:a16="http://schemas.microsoft.com/office/drawing/2014/main" id="{5006A995-AC3A-AB7B-8EFD-8931594E3FED}"/>
              </a:ext>
            </a:extLst>
          </p:cNvPr>
          <p:cNvSpPr/>
          <p:nvPr/>
        </p:nvSpPr>
        <p:spPr>
          <a:xfrm>
            <a:off x="4892040" y="3890773"/>
            <a:ext cx="365760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1251" b="1" dirty="0">
                <a:solidFill>
                  <a:srgbClr val="25242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Dynamic Analysis</a:t>
            </a:r>
            <a:endParaRPr lang="en-US" sz="1251" dirty="0"/>
          </a:p>
        </p:txBody>
      </p:sp>
      <p:sp>
        <p:nvSpPr>
          <p:cNvPr id="79" name="Text 33">
            <a:extLst>
              <a:ext uri="{FF2B5EF4-FFF2-40B4-BE49-F238E27FC236}">
                <a16:creationId xmlns:a16="http://schemas.microsoft.com/office/drawing/2014/main" id="{4094BA04-DC73-E877-A075-E97A70C8F90F}"/>
              </a:ext>
            </a:extLst>
          </p:cNvPr>
          <p:cNvSpPr/>
          <p:nvPr/>
        </p:nvSpPr>
        <p:spPr>
          <a:xfrm>
            <a:off x="4315968" y="3890773"/>
            <a:ext cx="512064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200" b="1" dirty="0">
                <a:solidFill>
                  <a:srgbClr val="B45309"/>
                </a:solidFill>
              </a:rPr>
              <a:t>→</a:t>
            </a:r>
            <a:endParaRPr lang="en-US" sz="1200" dirty="0"/>
          </a:p>
        </p:txBody>
      </p:sp>
      <p:sp>
        <p:nvSpPr>
          <p:cNvPr id="81" name="Shape 34">
            <a:extLst>
              <a:ext uri="{FF2B5EF4-FFF2-40B4-BE49-F238E27FC236}">
                <a16:creationId xmlns:a16="http://schemas.microsoft.com/office/drawing/2014/main" id="{2E737DFD-8576-8EF6-6953-D8CB61808584}"/>
              </a:ext>
            </a:extLst>
          </p:cNvPr>
          <p:cNvSpPr/>
          <p:nvPr/>
        </p:nvSpPr>
        <p:spPr>
          <a:xfrm>
            <a:off x="685800" y="4265677"/>
            <a:ext cx="3657600" cy="0"/>
          </a:xfrm>
          <a:prstGeom prst="line">
            <a:avLst/>
          </a:prstGeom>
          <a:noFill/>
          <a:ln w="9525">
            <a:solidFill>
              <a:srgbClr val="EDEBE9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83" name="Shape 35">
            <a:extLst>
              <a:ext uri="{FF2B5EF4-FFF2-40B4-BE49-F238E27FC236}">
                <a16:creationId xmlns:a16="http://schemas.microsoft.com/office/drawing/2014/main" id="{682DF1E8-FCE2-0F9E-837F-A10779E0803A}"/>
              </a:ext>
            </a:extLst>
          </p:cNvPr>
          <p:cNvSpPr/>
          <p:nvPr/>
        </p:nvSpPr>
        <p:spPr>
          <a:xfrm>
            <a:off x="4892040" y="4265677"/>
            <a:ext cx="3657600" cy="0"/>
          </a:xfrm>
          <a:prstGeom prst="line">
            <a:avLst/>
          </a:prstGeom>
          <a:noFill/>
          <a:ln w="9525">
            <a:solidFill>
              <a:srgbClr val="EDEBE9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85" name="Text 36">
            <a:extLst>
              <a:ext uri="{FF2B5EF4-FFF2-40B4-BE49-F238E27FC236}">
                <a16:creationId xmlns:a16="http://schemas.microsoft.com/office/drawing/2014/main" id="{4FD4B89C-94EF-8314-B34B-1B6B77B35C73}"/>
              </a:ext>
            </a:extLst>
          </p:cNvPr>
          <p:cNvSpPr/>
          <p:nvPr/>
        </p:nvSpPr>
        <p:spPr>
          <a:xfrm>
            <a:off x="685800" y="4288537"/>
            <a:ext cx="365760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1251" dirty="0">
                <a:solidFill>
                  <a:srgbClr val="25242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File Sharing Challenges</a:t>
            </a:r>
            <a:endParaRPr lang="en-US" sz="1251" dirty="0"/>
          </a:p>
        </p:txBody>
      </p:sp>
      <p:sp>
        <p:nvSpPr>
          <p:cNvPr id="87" name="Text 37">
            <a:extLst>
              <a:ext uri="{FF2B5EF4-FFF2-40B4-BE49-F238E27FC236}">
                <a16:creationId xmlns:a16="http://schemas.microsoft.com/office/drawing/2014/main" id="{5D390521-B6B4-58FE-F2EE-487297FE011A}"/>
              </a:ext>
            </a:extLst>
          </p:cNvPr>
          <p:cNvSpPr/>
          <p:nvPr/>
        </p:nvSpPr>
        <p:spPr>
          <a:xfrm>
            <a:off x="4892040" y="4288537"/>
            <a:ext cx="365760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1251" b="1" dirty="0">
                <a:solidFill>
                  <a:srgbClr val="25242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Cloud Collaboration</a:t>
            </a:r>
            <a:endParaRPr lang="en-US" sz="1251" dirty="0"/>
          </a:p>
        </p:txBody>
      </p:sp>
      <p:sp>
        <p:nvSpPr>
          <p:cNvPr id="89" name="Text 38">
            <a:extLst>
              <a:ext uri="{FF2B5EF4-FFF2-40B4-BE49-F238E27FC236}">
                <a16:creationId xmlns:a16="http://schemas.microsoft.com/office/drawing/2014/main" id="{F2A51BF4-F0C5-0DDC-98C4-9F99C93396F9}"/>
              </a:ext>
            </a:extLst>
          </p:cNvPr>
          <p:cNvSpPr/>
          <p:nvPr/>
        </p:nvSpPr>
        <p:spPr>
          <a:xfrm>
            <a:off x="4315968" y="4288537"/>
            <a:ext cx="512064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200" b="1" dirty="0">
                <a:solidFill>
                  <a:srgbClr val="B45309"/>
                </a:solidFill>
              </a:rPr>
              <a:t>→</a:t>
            </a:r>
            <a:endParaRPr lang="en-US" sz="1200" dirty="0"/>
          </a:p>
        </p:txBody>
      </p:sp>
      <p:pic>
        <p:nvPicPr>
          <p:cNvPr id="95" name="Picture 94">
            <a:extLst>
              <a:ext uri="{FF2B5EF4-FFF2-40B4-BE49-F238E27FC236}">
                <a16:creationId xmlns:a16="http://schemas.microsoft.com/office/drawing/2014/main" id="{4EE594EA-7892-9F13-113A-0C88BC213BE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80377" y="4594897"/>
            <a:ext cx="361667" cy="356544"/>
          </a:xfrm>
          <a:prstGeom prst="rect">
            <a:avLst/>
          </a:prstGeom>
        </p:spPr>
      </p:pic>
      <p:sp>
        <p:nvSpPr>
          <p:cNvPr id="97" name="Rectangle: Rounded Corners 5">
            <a:extLst>
              <a:ext uri="{FF2B5EF4-FFF2-40B4-BE49-F238E27FC236}">
                <a16:creationId xmlns:a16="http://schemas.microsoft.com/office/drawing/2014/main" id="{5C048D15-B7CF-0ADB-D5F5-445F7B789072}"/>
              </a:ext>
            </a:extLst>
          </p:cNvPr>
          <p:cNvSpPr/>
          <p:nvPr/>
        </p:nvSpPr>
        <p:spPr>
          <a:xfrm>
            <a:off x="572565" y="4733149"/>
            <a:ext cx="1153761" cy="228600"/>
          </a:xfrm>
          <a:prstGeom prst="round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IN" b="1" dirty="0"/>
              <a:t>By Rit</a:t>
            </a:r>
            <a:r>
              <a:rPr lang="en-IN" b="1" dirty="0">
                <a:solidFill>
                  <a:srgbClr val="92D050"/>
                </a:solidFill>
              </a:rPr>
              <a:t>vich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3E6700C-4A91-91EC-737D-7DEBD71B0C5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>
            <a:extLst>
              <a:ext uri="{FF2B5EF4-FFF2-40B4-BE49-F238E27FC236}">
                <a16:creationId xmlns:a16="http://schemas.microsoft.com/office/drawing/2014/main" id="{2CA6DAFF-6D91-8175-62BA-09F2F161D5D1}"/>
              </a:ext>
            </a:extLst>
          </p:cNvPr>
          <p:cNvSpPr/>
          <p:nvPr/>
        </p:nvSpPr>
        <p:spPr>
          <a:xfrm>
            <a:off x="502920" y="256033"/>
            <a:ext cx="82296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1100" b="1" kern="0" spc="300" dirty="0">
                <a:solidFill>
                  <a:srgbClr val="0C889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INTRODUCTION</a:t>
            </a:r>
            <a:endParaRPr lang="en-US" sz="1100" dirty="0"/>
          </a:p>
        </p:txBody>
      </p:sp>
      <p:sp>
        <p:nvSpPr>
          <p:cNvPr id="4" name="Text 1">
            <a:extLst>
              <a:ext uri="{FF2B5EF4-FFF2-40B4-BE49-F238E27FC236}">
                <a16:creationId xmlns:a16="http://schemas.microsoft.com/office/drawing/2014/main" id="{D4E02F19-AA30-0864-AAA4-818ECEF972DC}"/>
              </a:ext>
            </a:extLst>
          </p:cNvPr>
          <p:cNvSpPr/>
          <p:nvPr/>
        </p:nvSpPr>
        <p:spPr>
          <a:xfrm>
            <a:off x="502920" y="530353"/>
            <a:ext cx="8138160" cy="5943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3000" b="1" dirty="0">
                <a:solidFill>
                  <a:srgbClr val="252423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Power BI Components</a:t>
            </a:r>
            <a:endParaRPr lang="en-US" sz="3000" dirty="0"/>
          </a:p>
        </p:txBody>
      </p:sp>
      <p:sp>
        <p:nvSpPr>
          <p:cNvPr id="6" name="Shape 2">
            <a:extLst>
              <a:ext uri="{FF2B5EF4-FFF2-40B4-BE49-F238E27FC236}">
                <a16:creationId xmlns:a16="http://schemas.microsoft.com/office/drawing/2014/main" id="{1B122B1A-83C1-C845-5D46-43F1B5F3F438}"/>
              </a:ext>
            </a:extLst>
          </p:cNvPr>
          <p:cNvSpPr/>
          <p:nvPr/>
        </p:nvSpPr>
        <p:spPr>
          <a:xfrm>
            <a:off x="502920" y="1481329"/>
            <a:ext cx="2542032" cy="2697480"/>
          </a:xfrm>
          <a:prstGeom prst="roundRect">
            <a:avLst>
              <a:gd name="adj" fmla="val 2878"/>
            </a:avLst>
          </a:prstGeom>
          <a:solidFill>
            <a:srgbClr val="F5F4F2"/>
          </a:solidFill>
          <a:ln/>
          <a:effectLst>
            <a:outerShdw blurRad="88900" dist="25400" dir="2700000" algn="bl" rotWithShape="0">
              <a:srgbClr val="000000">
                <a:alpha val="14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9" name="Shape 3">
            <a:extLst>
              <a:ext uri="{FF2B5EF4-FFF2-40B4-BE49-F238E27FC236}">
                <a16:creationId xmlns:a16="http://schemas.microsoft.com/office/drawing/2014/main" id="{061F40BB-DF9F-DAC6-2DB8-00AEE2CAB568}"/>
              </a:ext>
            </a:extLst>
          </p:cNvPr>
          <p:cNvSpPr/>
          <p:nvPr/>
        </p:nvSpPr>
        <p:spPr>
          <a:xfrm>
            <a:off x="1545336" y="1719073"/>
            <a:ext cx="566928" cy="566928"/>
          </a:xfrm>
          <a:prstGeom prst="ellipse">
            <a:avLst/>
          </a:prstGeom>
          <a:solidFill>
            <a:srgbClr val="F2C811"/>
          </a:solidFill>
          <a:ln/>
        </p:spPr>
        <p:txBody>
          <a:bodyPr/>
          <a:lstStyle/>
          <a:p>
            <a:endParaRPr lang="en-US"/>
          </a:p>
        </p:txBody>
      </p:sp>
      <p:pic>
        <p:nvPicPr>
          <p:cNvPr id="12" name="Image 0" descr="preencoded.png">
            <a:extLst>
              <a:ext uri="{FF2B5EF4-FFF2-40B4-BE49-F238E27FC236}">
                <a16:creationId xmlns:a16="http://schemas.microsoft.com/office/drawing/2014/main" id="{7CF477AD-E3BF-D9B1-D06E-A45E36B28E7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92738" y="1866474"/>
            <a:ext cx="272125" cy="272125"/>
          </a:xfrm>
          <a:prstGeom prst="rect">
            <a:avLst/>
          </a:prstGeom>
        </p:spPr>
      </p:pic>
      <p:sp>
        <p:nvSpPr>
          <p:cNvPr id="16" name="Text 4">
            <a:extLst>
              <a:ext uri="{FF2B5EF4-FFF2-40B4-BE49-F238E27FC236}">
                <a16:creationId xmlns:a16="http://schemas.microsoft.com/office/drawing/2014/main" id="{C3D5C47D-AF89-D240-CB6B-3DB3DA93305F}"/>
              </a:ext>
            </a:extLst>
          </p:cNvPr>
          <p:cNvSpPr/>
          <p:nvPr/>
        </p:nvSpPr>
        <p:spPr>
          <a:xfrm>
            <a:off x="640080" y="2423161"/>
            <a:ext cx="2267712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/>
            <a:r>
              <a:rPr lang="en-US" sz="1500" b="1" dirty="0">
                <a:solidFill>
                  <a:srgbClr val="252423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Power BI Desktop</a:t>
            </a:r>
            <a:endParaRPr lang="en-US" sz="1500" dirty="0"/>
          </a:p>
        </p:txBody>
      </p:sp>
      <p:sp>
        <p:nvSpPr>
          <p:cNvPr id="20" name="Text 5">
            <a:extLst>
              <a:ext uri="{FF2B5EF4-FFF2-40B4-BE49-F238E27FC236}">
                <a16:creationId xmlns:a16="http://schemas.microsoft.com/office/drawing/2014/main" id="{DF7DEFAF-3618-55C1-D27D-D6D357639299}"/>
              </a:ext>
            </a:extLst>
          </p:cNvPr>
          <p:cNvSpPr/>
          <p:nvPr/>
        </p:nvSpPr>
        <p:spPr>
          <a:xfrm>
            <a:off x="640080" y="2724913"/>
            <a:ext cx="2267712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/>
            <a:r>
              <a:rPr lang="en-US" sz="1100" b="1" dirty="0">
                <a:solidFill>
                  <a:srgbClr val="B4530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Development Environment</a:t>
            </a:r>
            <a:endParaRPr lang="en-US" sz="1100" dirty="0"/>
          </a:p>
        </p:txBody>
      </p:sp>
      <p:sp>
        <p:nvSpPr>
          <p:cNvPr id="24" name="Text 6">
            <a:extLst>
              <a:ext uri="{FF2B5EF4-FFF2-40B4-BE49-F238E27FC236}">
                <a16:creationId xmlns:a16="http://schemas.microsoft.com/office/drawing/2014/main" id="{8C625E67-2BEC-325B-6520-58BE8A7664DC}"/>
              </a:ext>
            </a:extLst>
          </p:cNvPr>
          <p:cNvSpPr/>
          <p:nvPr/>
        </p:nvSpPr>
        <p:spPr>
          <a:xfrm>
            <a:off x="731520" y="3035809"/>
            <a:ext cx="2084832" cy="100584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ctr"/>
            <a:r>
              <a:rPr lang="en-US" sz="1051" dirty="0">
                <a:solidFill>
                  <a:srgbClr val="605E5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Where reports are designed: connect, clean, model and visualize data.</a:t>
            </a:r>
            <a:endParaRPr lang="en-US" sz="1051" dirty="0"/>
          </a:p>
        </p:txBody>
      </p:sp>
      <p:sp>
        <p:nvSpPr>
          <p:cNvPr id="28" name="Text 7">
            <a:extLst>
              <a:ext uri="{FF2B5EF4-FFF2-40B4-BE49-F238E27FC236}">
                <a16:creationId xmlns:a16="http://schemas.microsoft.com/office/drawing/2014/main" id="{0AB32CE1-88DD-287A-3A4C-E76193B6F0EC}"/>
              </a:ext>
            </a:extLst>
          </p:cNvPr>
          <p:cNvSpPr/>
          <p:nvPr/>
        </p:nvSpPr>
        <p:spPr>
          <a:xfrm>
            <a:off x="3026664" y="2606041"/>
            <a:ext cx="292608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b="1" dirty="0">
                <a:solidFill>
                  <a:srgbClr val="B45309"/>
                </a:solidFill>
              </a:rPr>
              <a:t>→</a:t>
            </a:r>
            <a:endParaRPr lang="en-US" dirty="0"/>
          </a:p>
        </p:txBody>
      </p:sp>
      <p:sp>
        <p:nvSpPr>
          <p:cNvPr id="32" name="Shape 8">
            <a:extLst>
              <a:ext uri="{FF2B5EF4-FFF2-40B4-BE49-F238E27FC236}">
                <a16:creationId xmlns:a16="http://schemas.microsoft.com/office/drawing/2014/main" id="{D8A03B76-7CAC-BB33-7F37-D2176090EF6C}"/>
              </a:ext>
            </a:extLst>
          </p:cNvPr>
          <p:cNvSpPr/>
          <p:nvPr/>
        </p:nvSpPr>
        <p:spPr>
          <a:xfrm>
            <a:off x="3300984" y="1481329"/>
            <a:ext cx="2542032" cy="2697480"/>
          </a:xfrm>
          <a:prstGeom prst="roundRect">
            <a:avLst>
              <a:gd name="adj" fmla="val 2878"/>
            </a:avLst>
          </a:prstGeom>
          <a:solidFill>
            <a:srgbClr val="252423"/>
          </a:solidFill>
          <a:ln/>
          <a:effectLst>
            <a:outerShdw blurRad="88900" dist="25400" dir="2700000" algn="bl" rotWithShape="0">
              <a:srgbClr val="000000">
                <a:alpha val="14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36" name="Shape 9">
            <a:extLst>
              <a:ext uri="{FF2B5EF4-FFF2-40B4-BE49-F238E27FC236}">
                <a16:creationId xmlns:a16="http://schemas.microsoft.com/office/drawing/2014/main" id="{AE7095AB-1255-E46D-4B17-9746706A1B55}"/>
              </a:ext>
            </a:extLst>
          </p:cNvPr>
          <p:cNvSpPr/>
          <p:nvPr/>
        </p:nvSpPr>
        <p:spPr>
          <a:xfrm>
            <a:off x="4343400" y="1719073"/>
            <a:ext cx="566928" cy="566928"/>
          </a:xfrm>
          <a:prstGeom prst="ellipse">
            <a:avLst/>
          </a:prstGeom>
          <a:solidFill>
            <a:srgbClr val="F2C811"/>
          </a:solidFill>
          <a:ln/>
        </p:spPr>
        <p:txBody>
          <a:bodyPr/>
          <a:lstStyle/>
          <a:p>
            <a:endParaRPr lang="en-US"/>
          </a:p>
        </p:txBody>
      </p:sp>
      <p:pic>
        <p:nvPicPr>
          <p:cNvPr id="40" name="Image 1" descr="preencoded.png">
            <a:extLst>
              <a:ext uri="{FF2B5EF4-FFF2-40B4-BE49-F238E27FC236}">
                <a16:creationId xmlns:a16="http://schemas.microsoft.com/office/drawing/2014/main" id="{0ED9B922-1FAB-721B-1025-127C467CCA4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90802" y="1866474"/>
            <a:ext cx="272125" cy="272125"/>
          </a:xfrm>
          <a:prstGeom prst="rect">
            <a:avLst/>
          </a:prstGeom>
        </p:spPr>
      </p:pic>
      <p:sp>
        <p:nvSpPr>
          <p:cNvPr id="44" name="Text 10">
            <a:extLst>
              <a:ext uri="{FF2B5EF4-FFF2-40B4-BE49-F238E27FC236}">
                <a16:creationId xmlns:a16="http://schemas.microsoft.com/office/drawing/2014/main" id="{DE754CCF-33A6-B182-BA86-8E81B51ABAA7}"/>
              </a:ext>
            </a:extLst>
          </p:cNvPr>
          <p:cNvSpPr/>
          <p:nvPr/>
        </p:nvSpPr>
        <p:spPr>
          <a:xfrm>
            <a:off x="3438144" y="2423161"/>
            <a:ext cx="2267712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/>
            <a:r>
              <a:rPr lang="en-US" sz="1500" b="1" dirty="0">
                <a:solidFill>
                  <a:srgbClr val="FFFFFF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Power BI Service</a:t>
            </a:r>
            <a:endParaRPr lang="en-US" sz="1500" dirty="0"/>
          </a:p>
        </p:txBody>
      </p:sp>
      <p:sp>
        <p:nvSpPr>
          <p:cNvPr id="48" name="Text 11">
            <a:extLst>
              <a:ext uri="{FF2B5EF4-FFF2-40B4-BE49-F238E27FC236}">
                <a16:creationId xmlns:a16="http://schemas.microsoft.com/office/drawing/2014/main" id="{058261A4-0C70-F41B-D884-4C62736AE846}"/>
              </a:ext>
            </a:extLst>
          </p:cNvPr>
          <p:cNvSpPr/>
          <p:nvPr/>
        </p:nvSpPr>
        <p:spPr>
          <a:xfrm>
            <a:off x="3438144" y="2724913"/>
            <a:ext cx="2267712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/>
            <a:r>
              <a:rPr lang="en-US" sz="1100" b="1" dirty="0">
                <a:solidFill>
                  <a:srgbClr val="F2C81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Publishing &amp; Collaboration</a:t>
            </a:r>
            <a:endParaRPr lang="en-US" sz="1100" dirty="0"/>
          </a:p>
        </p:txBody>
      </p:sp>
      <p:sp>
        <p:nvSpPr>
          <p:cNvPr id="52" name="Text 12">
            <a:extLst>
              <a:ext uri="{FF2B5EF4-FFF2-40B4-BE49-F238E27FC236}">
                <a16:creationId xmlns:a16="http://schemas.microsoft.com/office/drawing/2014/main" id="{34CA6A05-481A-73B4-1D20-2ED5AA705C97}"/>
              </a:ext>
            </a:extLst>
          </p:cNvPr>
          <p:cNvSpPr/>
          <p:nvPr/>
        </p:nvSpPr>
        <p:spPr>
          <a:xfrm>
            <a:off x="3529584" y="3035809"/>
            <a:ext cx="2084832" cy="100584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ctr"/>
            <a:r>
              <a:rPr lang="en-US" sz="1051" dirty="0">
                <a:solidFill>
                  <a:srgbClr val="D8D6D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Cloud platform to publish, share, refresh and collaborate on reports.</a:t>
            </a:r>
            <a:endParaRPr lang="en-US" sz="1051" dirty="0"/>
          </a:p>
        </p:txBody>
      </p:sp>
      <p:sp>
        <p:nvSpPr>
          <p:cNvPr id="56" name="Text 13">
            <a:extLst>
              <a:ext uri="{FF2B5EF4-FFF2-40B4-BE49-F238E27FC236}">
                <a16:creationId xmlns:a16="http://schemas.microsoft.com/office/drawing/2014/main" id="{0B421D47-8ECC-5F72-5BDF-B5C96E721193}"/>
              </a:ext>
            </a:extLst>
          </p:cNvPr>
          <p:cNvSpPr/>
          <p:nvPr/>
        </p:nvSpPr>
        <p:spPr>
          <a:xfrm>
            <a:off x="5824728" y="2606041"/>
            <a:ext cx="292608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b="1" dirty="0">
                <a:solidFill>
                  <a:srgbClr val="B45309"/>
                </a:solidFill>
              </a:rPr>
              <a:t>→</a:t>
            </a:r>
            <a:endParaRPr lang="en-US" dirty="0"/>
          </a:p>
        </p:txBody>
      </p:sp>
      <p:sp>
        <p:nvSpPr>
          <p:cNvPr id="60" name="Shape 14">
            <a:extLst>
              <a:ext uri="{FF2B5EF4-FFF2-40B4-BE49-F238E27FC236}">
                <a16:creationId xmlns:a16="http://schemas.microsoft.com/office/drawing/2014/main" id="{60D20A38-9066-0D08-D291-30AF9C1BCA75}"/>
              </a:ext>
            </a:extLst>
          </p:cNvPr>
          <p:cNvSpPr/>
          <p:nvPr/>
        </p:nvSpPr>
        <p:spPr>
          <a:xfrm>
            <a:off x="6099048" y="1481329"/>
            <a:ext cx="2542032" cy="2697480"/>
          </a:xfrm>
          <a:prstGeom prst="roundRect">
            <a:avLst>
              <a:gd name="adj" fmla="val 2878"/>
            </a:avLst>
          </a:prstGeom>
          <a:solidFill>
            <a:srgbClr val="F5F4F2"/>
          </a:solidFill>
          <a:ln/>
          <a:effectLst>
            <a:outerShdw blurRad="88900" dist="25400" dir="2700000" algn="bl" rotWithShape="0">
              <a:srgbClr val="000000">
                <a:alpha val="14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64" name="Shape 15">
            <a:extLst>
              <a:ext uri="{FF2B5EF4-FFF2-40B4-BE49-F238E27FC236}">
                <a16:creationId xmlns:a16="http://schemas.microsoft.com/office/drawing/2014/main" id="{2867FD4A-29E1-338F-F9C0-05739CFA9315}"/>
              </a:ext>
            </a:extLst>
          </p:cNvPr>
          <p:cNvSpPr/>
          <p:nvPr/>
        </p:nvSpPr>
        <p:spPr>
          <a:xfrm>
            <a:off x="7141464" y="1719073"/>
            <a:ext cx="566928" cy="566928"/>
          </a:xfrm>
          <a:prstGeom prst="ellipse">
            <a:avLst/>
          </a:prstGeom>
          <a:solidFill>
            <a:srgbClr val="F2C811"/>
          </a:solidFill>
          <a:ln/>
        </p:spPr>
        <p:txBody>
          <a:bodyPr/>
          <a:lstStyle/>
          <a:p>
            <a:endParaRPr lang="en-US"/>
          </a:p>
        </p:txBody>
      </p:sp>
      <p:pic>
        <p:nvPicPr>
          <p:cNvPr id="68" name="Image 2" descr="preencoded.png">
            <a:extLst>
              <a:ext uri="{FF2B5EF4-FFF2-40B4-BE49-F238E27FC236}">
                <a16:creationId xmlns:a16="http://schemas.microsoft.com/office/drawing/2014/main" id="{953543C7-823C-9C95-E3B5-4C9FB9C8BC8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288866" y="1866474"/>
            <a:ext cx="272125" cy="272125"/>
          </a:xfrm>
          <a:prstGeom prst="rect">
            <a:avLst/>
          </a:prstGeom>
        </p:spPr>
      </p:pic>
      <p:sp>
        <p:nvSpPr>
          <p:cNvPr id="72" name="Text 16">
            <a:extLst>
              <a:ext uri="{FF2B5EF4-FFF2-40B4-BE49-F238E27FC236}">
                <a16:creationId xmlns:a16="http://schemas.microsoft.com/office/drawing/2014/main" id="{E1767477-9F2E-71F7-FE2E-3BBEB382623A}"/>
              </a:ext>
            </a:extLst>
          </p:cNvPr>
          <p:cNvSpPr/>
          <p:nvPr/>
        </p:nvSpPr>
        <p:spPr>
          <a:xfrm>
            <a:off x="6236208" y="2423161"/>
            <a:ext cx="2267712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/>
            <a:r>
              <a:rPr lang="en-US" sz="1500" b="1" dirty="0">
                <a:solidFill>
                  <a:srgbClr val="252423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Power BI Mobile</a:t>
            </a:r>
            <a:endParaRPr lang="en-US" sz="1500" dirty="0"/>
          </a:p>
        </p:txBody>
      </p:sp>
      <p:sp>
        <p:nvSpPr>
          <p:cNvPr id="76" name="Text 17">
            <a:extLst>
              <a:ext uri="{FF2B5EF4-FFF2-40B4-BE49-F238E27FC236}">
                <a16:creationId xmlns:a16="http://schemas.microsoft.com/office/drawing/2014/main" id="{7B2D1193-B92A-7C08-A2F1-F72801C069FF}"/>
              </a:ext>
            </a:extLst>
          </p:cNvPr>
          <p:cNvSpPr/>
          <p:nvPr/>
        </p:nvSpPr>
        <p:spPr>
          <a:xfrm>
            <a:off x="6236208" y="2724913"/>
            <a:ext cx="2267712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/>
            <a:r>
              <a:rPr lang="en-US" sz="1100" b="1" dirty="0">
                <a:solidFill>
                  <a:srgbClr val="B4530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Anytime, Anywhere Access</a:t>
            </a:r>
            <a:endParaRPr lang="en-US" sz="1100" dirty="0"/>
          </a:p>
        </p:txBody>
      </p:sp>
      <p:sp>
        <p:nvSpPr>
          <p:cNvPr id="80" name="Text 18">
            <a:extLst>
              <a:ext uri="{FF2B5EF4-FFF2-40B4-BE49-F238E27FC236}">
                <a16:creationId xmlns:a16="http://schemas.microsoft.com/office/drawing/2014/main" id="{D6CC6AB0-2B4E-D28A-9CB8-D5E8B898F00C}"/>
              </a:ext>
            </a:extLst>
          </p:cNvPr>
          <p:cNvSpPr/>
          <p:nvPr/>
        </p:nvSpPr>
        <p:spPr>
          <a:xfrm>
            <a:off x="6327648" y="3035809"/>
            <a:ext cx="2084832" cy="100584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ctr"/>
            <a:r>
              <a:rPr lang="en-US" sz="1051" dirty="0">
                <a:solidFill>
                  <a:srgbClr val="605E5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Dashboards and alerts on phone and tablet for people on the move.</a:t>
            </a:r>
            <a:endParaRPr lang="en-US" sz="1051" dirty="0"/>
          </a:p>
        </p:txBody>
      </p:sp>
      <p:sp>
        <p:nvSpPr>
          <p:cNvPr id="84" name="Text 19">
            <a:extLst>
              <a:ext uri="{FF2B5EF4-FFF2-40B4-BE49-F238E27FC236}">
                <a16:creationId xmlns:a16="http://schemas.microsoft.com/office/drawing/2014/main" id="{B54D0535-B488-B800-6268-32D251CDFAEF}"/>
              </a:ext>
            </a:extLst>
          </p:cNvPr>
          <p:cNvSpPr/>
          <p:nvPr/>
        </p:nvSpPr>
        <p:spPr>
          <a:xfrm>
            <a:off x="502920" y="4434841"/>
            <a:ext cx="813816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/>
            <a:r>
              <a:rPr lang="en-US" sz="1351" b="1" dirty="0">
                <a:solidFill>
                  <a:srgbClr val="25242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Build on Desktop  →  Publish to Service  →  Consume on Mobile</a:t>
            </a:r>
            <a:endParaRPr lang="en-US" sz="1351" dirty="0"/>
          </a:p>
        </p:txBody>
      </p:sp>
      <p:pic>
        <p:nvPicPr>
          <p:cNvPr id="93" name="Picture 92">
            <a:extLst>
              <a:ext uri="{FF2B5EF4-FFF2-40B4-BE49-F238E27FC236}">
                <a16:creationId xmlns:a16="http://schemas.microsoft.com/office/drawing/2014/main" id="{729EBFD7-17AB-099F-933F-DAA01415E8E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80377" y="4594897"/>
            <a:ext cx="361667" cy="356544"/>
          </a:xfrm>
          <a:prstGeom prst="rect">
            <a:avLst/>
          </a:prstGeom>
        </p:spPr>
      </p:pic>
      <p:sp>
        <p:nvSpPr>
          <p:cNvPr id="95" name="Rectangle: Rounded Corners 5">
            <a:extLst>
              <a:ext uri="{FF2B5EF4-FFF2-40B4-BE49-F238E27FC236}">
                <a16:creationId xmlns:a16="http://schemas.microsoft.com/office/drawing/2014/main" id="{BA8C01D4-01C9-46F7-5153-197E962CBA1F}"/>
              </a:ext>
            </a:extLst>
          </p:cNvPr>
          <p:cNvSpPr/>
          <p:nvPr/>
        </p:nvSpPr>
        <p:spPr>
          <a:xfrm>
            <a:off x="572565" y="4733149"/>
            <a:ext cx="1153761" cy="228600"/>
          </a:xfrm>
          <a:prstGeom prst="round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IN" b="1" dirty="0"/>
              <a:t>By Rit</a:t>
            </a:r>
            <a:r>
              <a:rPr lang="en-IN" b="1" dirty="0">
                <a:solidFill>
                  <a:srgbClr val="92D050"/>
                </a:solidFill>
              </a:rPr>
              <a:t>vich</a:t>
            </a:r>
          </a:p>
        </p:txBody>
      </p:sp>
    </p:spTree>
    <p:extLst>
      <p:ext uri="{BB962C8B-B14F-4D97-AF65-F5344CB8AC3E}">
        <p14:creationId xmlns:p14="http://schemas.microsoft.com/office/powerpoint/2010/main" val="387515151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853AB86-FE1E-242A-A022-641AF2ABDE3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1">
            <a:extLst>
              <a:ext uri="{FF2B5EF4-FFF2-40B4-BE49-F238E27FC236}">
                <a16:creationId xmlns:a16="http://schemas.microsoft.com/office/drawing/2014/main" id="{5E34418A-96A9-7840-8816-53844DC22D67}"/>
              </a:ext>
            </a:extLst>
          </p:cNvPr>
          <p:cNvSpPr/>
          <p:nvPr/>
        </p:nvSpPr>
        <p:spPr>
          <a:xfrm>
            <a:off x="517537" y="982981"/>
            <a:ext cx="813816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3200" b="1" dirty="0">
                <a:solidFill>
                  <a:srgbClr val="FFFFFF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The Power BI Workflow</a:t>
            </a:r>
            <a:endParaRPr lang="en-US" sz="3200" dirty="0"/>
          </a:p>
        </p:txBody>
      </p:sp>
      <p:sp>
        <p:nvSpPr>
          <p:cNvPr id="9" name="Shape 3">
            <a:extLst>
              <a:ext uri="{FF2B5EF4-FFF2-40B4-BE49-F238E27FC236}">
                <a16:creationId xmlns:a16="http://schemas.microsoft.com/office/drawing/2014/main" id="{3272AFFF-9DEB-2C93-06E2-F6E3BA48B967}"/>
              </a:ext>
            </a:extLst>
          </p:cNvPr>
          <p:cNvSpPr/>
          <p:nvPr/>
        </p:nvSpPr>
        <p:spPr>
          <a:xfrm>
            <a:off x="502921" y="2057401"/>
            <a:ext cx="974489" cy="1371600"/>
          </a:xfrm>
          <a:prstGeom prst="roundRect">
            <a:avLst>
              <a:gd name="adj" fmla="val 6568"/>
            </a:avLst>
          </a:prstGeom>
          <a:solidFill>
            <a:srgbClr val="3B3A39"/>
          </a:solidFill>
          <a:ln/>
          <a:effectLst>
            <a:outerShdw blurRad="88900" dist="25400" dir="2700000" algn="bl" rotWithShape="0">
              <a:srgbClr val="000000">
                <a:alpha val="14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pic>
        <p:nvPicPr>
          <p:cNvPr id="12" name="Image 0" descr="preencoded.png">
            <a:extLst>
              <a:ext uri="{FF2B5EF4-FFF2-40B4-BE49-F238E27FC236}">
                <a16:creationId xmlns:a16="http://schemas.microsoft.com/office/drawing/2014/main" id="{340424AD-1ECD-5ECD-B679-2E2EADD7A8B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6429" y="2258569"/>
            <a:ext cx="347472" cy="347472"/>
          </a:xfrm>
          <a:prstGeom prst="rect">
            <a:avLst/>
          </a:prstGeom>
        </p:spPr>
      </p:pic>
      <p:sp>
        <p:nvSpPr>
          <p:cNvPr id="16" name="Text 4">
            <a:extLst>
              <a:ext uri="{FF2B5EF4-FFF2-40B4-BE49-F238E27FC236}">
                <a16:creationId xmlns:a16="http://schemas.microsoft.com/office/drawing/2014/main" id="{F7A86221-E93B-CE5B-DA1E-FCE51BD848B0}"/>
              </a:ext>
            </a:extLst>
          </p:cNvPr>
          <p:cNvSpPr/>
          <p:nvPr/>
        </p:nvSpPr>
        <p:spPr>
          <a:xfrm>
            <a:off x="521209" y="2679193"/>
            <a:ext cx="937913" cy="6583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/>
            <a:r>
              <a:rPr lang="en-US" sz="11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Data Sources</a:t>
            </a:r>
            <a:endParaRPr lang="en-US" sz="1100" dirty="0"/>
          </a:p>
        </p:txBody>
      </p:sp>
      <p:sp>
        <p:nvSpPr>
          <p:cNvPr id="20" name="Text 5">
            <a:extLst>
              <a:ext uri="{FF2B5EF4-FFF2-40B4-BE49-F238E27FC236}">
                <a16:creationId xmlns:a16="http://schemas.microsoft.com/office/drawing/2014/main" id="{CB4E2EDE-AAB8-1E84-1169-93B1A1ABFF81}"/>
              </a:ext>
            </a:extLst>
          </p:cNvPr>
          <p:cNvSpPr/>
          <p:nvPr/>
        </p:nvSpPr>
        <p:spPr>
          <a:xfrm>
            <a:off x="1431689" y="2560321"/>
            <a:ext cx="310896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300" b="1" dirty="0">
                <a:solidFill>
                  <a:srgbClr val="F2C811"/>
                </a:solidFill>
              </a:rPr>
              <a:t>→</a:t>
            </a:r>
            <a:endParaRPr lang="en-US" sz="1300" dirty="0"/>
          </a:p>
        </p:txBody>
      </p:sp>
      <p:sp>
        <p:nvSpPr>
          <p:cNvPr id="24" name="Shape 6">
            <a:extLst>
              <a:ext uri="{FF2B5EF4-FFF2-40B4-BE49-F238E27FC236}">
                <a16:creationId xmlns:a16="http://schemas.microsoft.com/office/drawing/2014/main" id="{6F05FDF6-FB44-DC02-0218-ED14EB88CE97}"/>
              </a:ext>
            </a:extLst>
          </p:cNvPr>
          <p:cNvSpPr/>
          <p:nvPr/>
        </p:nvSpPr>
        <p:spPr>
          <a:xfrm>
            <a:off x="1696866" y="2057401"/>
            <a:ext cx="974489" cy="1371600"/>
          </a:xfrm>
          <a:prstGeom prst="roundRect">
            <a:avLst>
              <a:gd name="adj" fmla="val 6568"/>
            </a:avLst>
          </a:prstGeom>
          <a:solidFill>
            <a:srgbClr val="F2C811"/>
          </a:solidFill>
          <a:ln/>
          <a:effectLst>
            <a:outerShdw blurRad="88900" dist="25400" dir="2700000" algn="bl" rotWithShape="0">
              <a:srgbClr val="000000">
                <a:alpha val="14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pic>
        <p:nvPicPr>
          <p:cNvPr id="28" name="Image 1" descr="preencoded.png">
            <a:extLst>
              <a:ext uri="{FF2B5EF4-FFF2-40B4-BE49-F238E27FC236}">
                <a16:creationId xmlns:a16="http://schemas.microsoft.com/office/drawing/2014/main" id="{D3114611-831A-EAF5-80A2-D76D6A0F6A0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10375" y="2258569"/>
            <a:ext cx="347472" cy="347472"/>
          </a:xfrm>
          <a:prstGeom prst="rect">
            <a:avLst/>
          </a:prstGeom>
        </p:spPr>
      </p:pic>
      <p:sp>
        <p:nvSpPr>
          <p:cNvPr id="32" name="Text 7">
            <a:extLst>
              <a:ext uri="{FF2B5EF4-FFF2-40B4-BE49-F238E27FC236}">
                <a16:creationId xmlns:a16="http://schemas.microsoft.com/office/drawing/2014/main" id="{C3ADAE25-DF4C-D8B7-536D-BDDDBBA6105F}"/>
              </a:ext>
            </a:extLst>
          </p:cNvPr>
          <p:cNvSpPr/>
          <p:nvPr/>
        </p:nvSpPr>
        <p:spPr>
          <a:xfrm>
            <a:off x="1715154" y="2679193"/>
            <a:ext cx="937913" cy="6583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/>
            <a:r>
              <a:rPr lang="en-US" sz="1100" b="1" dirty="0">
                <a:solidFill>
                  <a:srgbClr val="25242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Power Query</a:t>
            </a:r>
            <a:endParaRPr lang="en-US" sz="1100" dirty="0"/>
          </a:p>
        </p:txBody>
      </p:sp>
      <p:sp>
        <p:nvSpPr>
          <p:cNvPr id="36" name="Text 8">
            <a:extLst>
              <a:ext uri="{FF2B5EF4-FFF2-40B4-BE49-F238E27FC236}">
                <a16:creationId xmlns:a16="http://schemas.microsoft.com/office/drawing/2014/main" id="{869C0A6D-B3F6-C73A-B208-49E017382A92}"/>
              </a:ext>
            </a:extLst>
          </p:cNvPr>
          <p:cNvSpPr/>
          <p:nvPr/>
        </p:nvSpPr>
        <p:spPr>
          <a:xfrm>
            <a:off x="2625635" y="2560321"/>
            <a:ext cx="310896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300" b="1" dirty="0">
                <a:solidFill>
                  <a:srgbClr val="F2C811"/>
                </a:solidFill>
              </a:rPr>
              <a:t>→</a:t>
            </a:r>
            <a:endParaRPr lang="en-US" sz="1300" dirty="0"/>
          </a:p>
        </p:txBody>
      </p:sp>
      <p:sp>
        <p:nvSpPr>
          <p:cNvPr id="40" name="Shape 9">
            <a:extLst>
              <a:ext uri="{FF2B5EF4-FFF2-40B4-BE49-F238E27FC236}">
                <a16:creationId xmlns:a16="http://schemas.microsoft.com/office/drawing/2014/main" id="{C0679CDD-84E4-EBB2-D8B7-B6C3D957B3A4}"/>
              </a:ext>
            </a:extLst>
          </p:cNvPr>
          <p:cNvSpPr/>
          <p:nvPr/>
        </p:nvSpPr>
        <p:spPr>
          <a:xfrm>
            <a:off x="2890812" y="2057401"/>
            <a:ext cx="974489" cy="1371600"/>
          </a:xfrm>
          <a:prstGeom prst="roundRect">
            <a:avLst>
              <a:gd name="adj" fmla="val 6568"/>
            </a:avLst>
          </a:prstGeom>
          <a:solidFill>
            <a:srgbClr val="F2C811"/>
          </a:solidFill>
          <a:ln/>
          <a:effectLst>
            <a:outerShdw blurRad="88900" dist="25400" dir="2700000" algn="bl" rotWithShape="0">
              <a:srgbClr val="000000">
                <a:alpha val="14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pic>
        <p:nvPicPr>
          <p:cNvPr id="44" name="Image 2" descr="preencoded.png">
            <a:extLst>
              <a:ext uri="{FF2B5EF4-FFF2-40B4-BE49-F238E27FC236}">
                <a16:creationId xmlns:a16="http://schemas.microsoft.com/office/drawing/2014/main" id="{851E5D27-8B95-78B4-75F2-4F4E002B63A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204319" y="2258569"/>
            <a:ext cx="347472" cy="347472"/>
          </a:xfrm>
          <a:prstGeom prst="rect">
            <a:avLst/>
          </a:prstGeom>
        </p:spPr>
      </p:pic>
      <p:sp>
        <p:nvSpPr>
          <p:cNvPr id="48" name="Text 10">
            <a:extLst>
              <a:ext uri="{FF2B5EF4-FFF2-40B4-BE49-F238E27FC236}">
                <a16:creationId xmlns:a16="http://schemas.microsoft.com/office/drawing/2014/main" id="{C9F0526D-6B05-056D-51BB-C40D06DEE183}"/>
              </a:ext>
            </a:extLst>
          </p:cNvPr>
          <p:cNvSpPr/>
          <p:nvPr/>
        </p:nvSpPr>
        <p:spPr>
          <a:xfrm>
            <a:off x="2909100" y="2679193"/>
            <a:ext cx="937913" cy="6583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/>
            <a:r>
              <a:rPr lang="en-US" sz="1100" b="1" dirty="0">
                <a:solidFill>
                  <a:srgbClr val="25242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Data Modelling</a:t>
            </a:r>
            <a:endParaRPr lang="en-US" sz="1100" dirty="0"/>
          </a:p>
        </p:txBody>
      </p:sp>
      <p:sp>
        <p:nvSpPr>
          <p:cNvPr id="52" name="Text 11">
            <a:extLst>
              <a:ext uri="{FF2B5EF4-FFF2-40B4-BE49-F238E27FC236}">
                <a16:creationId xmlns:a16="http://schemas.microsoft.com/office/drawing/2014/main" id="{DA466B5C-93B6-D290-BF6A-BF00DF8B1B90}"/>
              </a:ext>
            </a:extLst>
          </p:cNvPr>
          <p:cNvSpPr/>
          <p:nvPr/>
        </p:nvSpPr>
        <p:spPr>
          <a:xfrm>
            <a:off x="3819579" y="2560321"/>
            <a:ext cx="310896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300" b="1" dirty="0">
                <a:solidFill>
                  <a:srgbClr val="F2C811"/>
                </a:solidFill>
              </a:rPr>
              <a:t>→</a:t>
            </a:r>
            <a:endParaRPr lang="en-US" sz="1300" dirty="0"/>
          </a:p>
        </p:txBody>
      </p:sp>
      <p:sp>
        <p:nvSpPr>
          <p:cNvPr id="56" name="Shape 12">
            <a:extLst>
              <a:ext uri="{FF2B5EF4-FFF2-40B4-BE49-F238E27FC236}">
                <a16:creationId xmlns:a16="http://schemas.microsoft.com/office/drawing/2014/main" id="{FC7EC3FD-5083-A9D6-51AB-6074C91FDA38}"/>
              </a:ext>
            </a:extLst>
          </p:cNvPr>
          <p:cNvSpPr/>
          <p:nvPr/>
        </p:nvSpPr>
        <p:spPr>
          <a:xfrm>
            <a:off x="4084757" y="2057401"/>
            <a:ext cx="974489" cy="1371600"/>
          </a:xfrm>
          <a:prstGeom prst="roundRect">
            <a:avLst>
              <a:gd name="adj" fmla="val 6568"/>
            </a:avLst>
          </a:prstGeom>
          <a:solidFill>
            <a:srgbClr val="F2C811"/>
          </a:solidFill>
          <a:ln/>
          <a:effectLst>
            <a:outerShdw blurRad="88900" dist="25400" dir="2700000" algn="bl" rotWithShape="0">
              <a:srgbClr val="000000">
                <a:alpha val="14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pic>
        <p:nvPicPr>
          <p:cNvPr id="60" name="Image 3" descr="preencoded.png">
            <a:extLst>
              <a:ext uri="{FF2B5EF4-FFF2-40B4-BE49-F238E27FC236}">
                <a16:creationId xmlns:a16="http://schemas.microsoft.com/office/drawing/2014/main" id="{F2B861A9-8D2A-1AB6-A485-D36C7651DC9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398264" y="2258569"/>
            <a:ext cx="347472" cy="347472"/>
          </a:xfrm>
          <a:prstGeom prst="rect">
            <a:avLst/>
          </a:prstGeom>
        </p:spPr>
      </p:pic>
      <p:sp>
        <p:nvSpPr>
          <p:cNvPr id="64" name="Text 13">
            <a:extLst>
              <a:ext uri="{FF2B5EF4-FFF2-40B4-BE49-F238E27FC236}">
                <a16:creationId xmlns:a16="http://schemas.microsoft.com/office/drawing/2014/main" id="{899BCC8C-47F4-EFEF-FD3D-CCC8ACE0B595}"/>
              </a:ext>
            </a:extLst>
          </p:cNvPr>
          <p:cNvSpPr/>
          <p:nvPr/>
        </p:nvSpPr>
        <p:spPr>
          <a:xfrm>
            <a:off x="4103045" y="2679193"/>
            <a:ext cx="937913" cy="6583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/>
            <a:r>
              <a:rPr lang="en-US" sz="1100" b="1" dirty="0">
                <a:solidFill>
                  <a:srgbClr val="25242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DAX</a:t>
            </a:r>
            <a:endParaRPr lang="en-US" sz="1100" dirty="0"/>
          </a:p>
        </p:txBody>
      </p:sp>
      <p:sp>
        <p:nvSpPr>
          <p:cNvPr id="68" name="Text 14">
            <a:extLst>
              <a:ext uri="{FF2B5EF4-FFF2-40B4-BE49-F238E27FC236}">
                <a16:creationId xmlns:a16="http://schemas.microsoft.com/office/drawing/2014/main" id="{917A9615-B111-8406-17C6-B1AAD5C088AB}"/>
              </a:ext>
            </a:extLst>
          </p:cNvPr>
          <p:cNvSpPr/>
          <p:nvPr/>
        </p:nvSpPr>
        <p:spPr>
          <a:xfrm>
            <a:off x="5013525" y="2560321"/>
            <a:ext cx="310896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300" b="1" dirty="0">
                <a:solidFill>
                  <a:srgbClr val="F2C811"/>
                </a:solidFill>
              </a:rPr>
              <a:t>→</a:t>
            </a:r>
            <a:endParaRPr lang="en-US" sz="1300" dirty="0"/>
          </a:p>
        </p:txBody>
      </p:sp>
      <p:sp>
        <p:nvSpPr>
          <p:cNvPr id="72" name="Shape 15">
            <a:extLst>
              <a:ext uri="{FF2B5EF4-FFF2-40B4-BE49-F238E27FC236}">
                <a16:creationId xmlns:a16="http://schemas.microsoft.com/office/drawing/2014/main" id="{774B89E3-95DE-BA9C-55E0-AE1A536DDA2E}"/>
              </a:ext>
            </a:extLst>
          </p:cNvPr>
          <p:cNvSpPr/>
          <p:nvPr/>
        </p:nvSpPr>
        <p:spPr>
          <a:xfrm>
            <a:off x="5278702" y="2057401"/>
            <a:ext cx="974489" cy="1371600"/>
          </a:xfrm>
          <a:prstGeom prst="roundRect">
            <a:avLst>
              <a:gd name="adj" fmla="val 6568"/>
            </a:avLst>
          </a:prstGeom>
          <a:solidFill>
            <a:srgbClr val="F2C811"/>
          </a:solidFill>
          <a:ln/>
          <a:effectLst>
            <a:outerShdw blurRad="88900" dist="25400" dir="2700000" algn="bl" rotWithShape="0">
              <a:srgbClr val="000000">
                <a:alpha val="14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pic>
        <p:nvPicPr>
          <p:cNvPr id="76" name="Image 4" descr="preencoded.png">
            <a:extLst>
              <a:ext uri="{FF2B5EF4-FFF2-40B4-BE49-F238E27FC236}">
                <a16:creationId xmlns:a16="http://schemas.microsoft.com/office/drawing/2014/main" id="{2116DF35-FD33-5B98-9F53-9D8B7A3B9B02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592209" y="2258569"/>
            <a:ext cx="347472" cy="347472"/>
          </a:xfrm>
          <a:prstGeom prst="rect">
            <a:avLst/>
          </a:prstGeom>
        </p:spPr>
      </p:pic>
      <p:sp>
        <p:nvSpPr>
          <p:cNvPr id="80" name="Text 16">
            <a:extLst>
              <a:ext uri="{FF2B5EF4-FFF2-40B4-BE49-F238E27FC236}">
                <a16:creationId xmlns:a16="http://schemas.microsoft.com/office/drawing/2014/main" id="{02C4FA0F-ADC2-4A51-018C-17B340970731}"/>
              </a:ext>
            </a:extLst>
          </p:cNvPr>
          <p:cNvSpPr/>
          <p:nvPr/>
        </p:nvSpPr>
        <p:spPr>
          <a:xfrm>
            <a:off x="5296990" y="2679193"/>
            <a:ext cx="937913" cy="6583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/>
            <a:r>
              <a:rPr lang="en-US" sz="1100" b="1" dirty="0">
                <a:solidFill>
                  <a:srgbClr val="25242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Visualization</a:t>
            </a:r>
            <a:endParaRPr lang="en-US" sz="1100" dirty="0"/>
          </a:p>
        </p:txBody>
      </p:sp>
      <p:sp>
        <p:nvSpPr>
          <p:cNvPr id="84" name="Text 17">
            <a:extLst>
              <a:ext uri="{FF2B5EF4-FFF2-40B4-BE49-F238E27FC236}">
                <a16:creationId xmlns:a16="http://schemas.microsoft.com/office/drawing/2014/main" id="{5877AFB5-DA84-38BA-5501-8E324E3525D8}"/>
              </a:ext>
            </a:extLst>
          </p:cNvPr>
          <p:cNvSpPr/>
          <p:nvPr/>
        </p:nvSpPr>
        <p:spPr>
          <a:xfrm>
            <a:off x="6207471" y="2560321"/>
            <a:ext cx="310896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300" b="1" dirty="0">
                <a:solidFill>
                  <a:srgbClr val="F2C811"/>
                </a:solidFill>
              </a:rPr>
              <a:t>→</a:t>
            </a:r>
            <a:endParaRPr lang="en-US" sz="1300" dirty="0"/>
          </a:p>
        </p:txBody>
      </p:sp>
      <p:sp>
        <p:nvSpPr>
          <p:cNvPr id="88" name="Shape 18">
            <a:extLst>
              <a:ext uri="{FF2B5EF4-FFF2-40B4-BE49-F238E27FC236}">
                <a16:creationId xmlns:a16="http://schemas.microsoft.com/office/drawing/2014/main" id="{259F41FF-DA90-2932-CF65-6A128851DD05}"/>
              </a:ext>
            </a:extLst>
          </p:cNvPr>
          <p:cNvSpPr/>
          <p:nvPr/>
        </p:nvSpPr>
        <p:spPr>
          <a:xfrm>
            <a:off x="6472648" y="2057401"/>
            <a:ext cx="974489" cy="1371600"/>
          </a:xfrm>
          <a:prstGeom prst="roundRect">
            <a:avLst>
              <a:gd name="adj" fmla="val 6568"/>
            </a:avLst>
          </a:prstGeom>
          <a:solidFill>
            <a:srgbClr val="3B3A39"/>
          </a:solidFill>
          <a:ln/>
          <a:effectLst>
            <a:outerShdw blurRad="88900" dist="25400" dir="2700000" algn="bl" rotWithShape="0">
              <a:srgbClr val="000000">
                <a:alpha val="14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pic>
        <p:nvPicPr>
          <p:cNvPr id="91" name="Image 5" descr="preencoded.png">
            <a:extLst>
              <a:ext uri="{FF2B5EF4-FFF2-40B4-BE49-F238E27FC236}">
                <a16:creationId xmlns:a16="http://schemas.microsoft.com/office/drawing/2014/main" id="{BB3E6B7D-9B4C-E7AA-4380-6DF172A4D3A1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786155" y="2258569"/>
            <a:ext cx="347472" cy="347472"/>
          </a:xfrm>
          <a:prstGeom prst="rect">
            <a:avLst/>
          </a:prstGeom>
        </p:spPr>
      </p:pic>
      <p:sp>
        <p:nvSpPr>
          <p:cNvPr id="93" name="Text 19">
            <a:extLst>
              <a:ext uri="{FF2B5EF4-FFF2-40B4-BE49-F238E27FC236}">
                <a16:creationId xmlns:a16="http://schemas.microsoft.com/office/drawing/2014/main" id="{6E3EF8B1-47B4-5AC7-7E2F-602899D361BA}"/>
              </a:ext>
            </a:extLst>
          </p:cNvPr>
          <p:cNvSpPr/>
          <p:nvPr/>
        </p:nvSpPr>
        <p:spPr>
          <a:xfrm>
            <a:off x="6490936" y="2679193"/>
            <a:ext cx="937913" cy="6583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/>
            <a:r>
              <a:rPr lang="en-US" sz="11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Power BI Service</a:t>
            </a:r>
            <a:endParaRPr lang="en-US" sz="1100" dirty="0"/>
          </a:p>
        </p:txBody>
      </p:sp>
      <p:sp>
        <p:nvSpPr>
          <p:cNvPr id="95" name="Text 20">
            <a:extLst>
              <a:ext uri="{FF2B5EF4-FFF2-40B4-BE49-F238E27FC236}">
                <a16:creationId xmlns:a16="http://schemas.microsoft.com/office/drawing/2014/main" id="{1287ED02-E3C6-EB22-B6B6-84A8CFACE905}"/>
              </a:ext>
            </a:extLst>
          </p:cNvPr>
          <p:cNvSpPr/>
          <p:nvPr/>
        </p:nvSpPr>
        <p:spPr>
          <a:xfrm>
            <a:off x="7401415" y="2560321"/>
            <a:ext cx="310896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300" b="1" dirty="0">
                <a:solidFill>
                  <a:srgbClr val="F2C811"/>
                </a:solidFill>
              </a:rPr>
              <a:t>→</a:t>
            </a:r>
            <a:endParaRPr lang="en-US" sz="1300" dirty="0"/>
          </a:p>
        </p:txBody>
      </p:sp>
      <p:sp>
        <p:nvSpPr>
          <p:cNvPr id="97" name="Shape 21">
            <a:extLst>
              <a:ext uri="{FF2B5EF4-FFF2-40B4-BE49-F238E27FC236}">
                <a16:creationId xmlns:a16="http://schemas.microsoft.com/office/drawing/2014/main" id="{303EF87A-C1B8-4C12-5CD9-F7E9A046B72C}"/>
              </a:ext>
            </a:extLst>
          </p:cNvPr>
          <p:cNvSpPr/>
          <p:nvPr/>
        </p:nvSpPr>
        <p:spPr>
          <a:xfrm>
            <a:off x="7666593" y="2057401"/>
            <a:ext cx="974489" cy="1371600"/>
          </a:xfrm>
          <a:prstGeom prst="roundRect">
            <a:avLst>
              <a:gd name="adj" fmla="val 6568"/>
            </a:avLst>
          </a:prstGeom>
          <a:solidFill>
            <a:srgbClr val="3B3A39"/>
          </a:solidFill>
          <a:ln/>
          <a:effectLst>
            <a:outerShdw blurRad="88900" dist="25400" dir="2700000" algn="bl" rotWithShape="0">
              <a:srgbClr val="000000">
                <a:alpha val="14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pic>
        <p:nvPicPr>
          <p:cNvPr id="99" name="Image 6" descr="preencoded.png">
            <a:extLst>
              <a:ext uri="{FF2B5EF4-FFF2-40B4-BE49-F238E27FC236}">
                <a16:creationId xmlns:a16="http://schemas.microsoft.com/office/drawing/2014/main" id="{A2881189-EC49-5AFD-B0D1-ADF4C0BF97AB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980099" y="2258569"/>
            <a:ext cx="347472" cy="347472"/>
          </a:xfrm>
          <a:prstGeom prst="rect">
            <a:avLst/>
          </a:prstGeom>
        </p:spPr>
      </p:pic>
      <p:sp>
        <p:nvSpPr>
          <p:cNvPr id="101" name="Text 22">
            <a:extLst>
              <a:ext uri="{FF2B5EF4-FFF2-40B4-BE49-F238E27FC236}">
                <a16:creationId xmlns:a16="http://schemas.microsoft.com/office/drawing/2014/main" id="{5DB06ED0-4DF5-0E6C-C8BB-C9D76405E4C3}"/>
              </a:ext>
            </a:extLst>
          </p:cNvPr>
          <p:cNvSpPr/>
          <p:nvPr/>
        </p:nvSpPr>
        <p:spPr>
          <a:xfrm>
            <a:off x="7684881" y="2679193"/>
            <a:ext cx="937913" cy="6583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/>
            <a:r>
              <a:rPr lang="en-US" sz="11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Business Users</a:t>
            </a:r>
            <a:endParaRPr lang="en-US" sz="1100" dirty="0"/>
          </a:p>
        </p:txBody>
      </p:sp>
      <p:sp>
        <p:nvSpPr>
          <p:cNvPr id="103" name="Text 23">
            <a:extLst>
              <a:ext uri="{FF2B5EF4-FFF2-40B4-BE49-F238E27FC236}">
                <a16:creationId xmlns:a16="http://schemas.microsoft.com/office/drawing/2014/main" id="{A56128D6-263A-463A-4215-0CEB1057B3C6}"/>
              </a:ext>
            </a:extLst>
          </p:cNvPr>
          <p:cNvSpPr/>
          <p:nvPr/>
        </p:nvSpPr>
        <p:spPr>
          <a:xfrm>
            <a:off x="502920" y="3886201"/>
            <a:ext cx="813816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500" b="1" dirty="0">
                <a:solidFill>
                  <a:srgbClr val="F2C81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Four core build stages:  </a:t>
            </a:r>
            <a:r>
              <a:rPr lang="en-US" sz="15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Power Query  →  Data Modelling  →  DAX  →  Visualization</a:t>
            </a:r>
            <a:endParaRPr lang="en-US" sz="1500" dirty="0"/>
          </a:p>
        </p:txBody>
      </p:sp>
      <p:sp>
        <p:nvSpPr>
          <p:cNvPr id="105" name="Text 24">
            <a:extLst>
              <a:ext uri="{FF2B5EF4-FFF2-40B4-BE49-F238E27FC236}">
                <a16:creationId xmlns:a16="http://schemas.microsoft.com/office/drawing/2014/main" id="{FA2B9261-DE87-6F64-4EC5-3191AA4A1ADF}"/>
              </a:ext>
            </a:extLst>
          </p:cNvPr>
          <p:cNvSpPr/>
          <p:nvPr/>
        </p:nvSpPr>
        <p:spPr>
          <a:xfrm>
            <a:off x="502920" y="4343401"/>
            <a:ext cx="813816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200" i="1" dirty="0">
                <a:solidFill>
                  <a:srgbClr val="BDBB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We will now walk through each stage — first in concept, then hands-on.</a:t>
            </a:r>
            <a:endParaRPr lang="en-US" sz="1200" dirty="0"/>
          </a:p>
        </p:txBody>
      </p:sp>
      <p:pic>
        <p:nvPicPr>
          <p:cNvPr id="111" name="Picture 110">
            <a:extLst>
              <a:ext uri="{FF2B5EF4-FFF2-40B4-BE49-F238E27FC236}">
                <a16:creationId xmlns:a16="http://schemas.microsoft.com/office/drawing/2014/main" id="{6C140B46-4D60-246D-E8B2-4A2E49657046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80377" y="4594897"/>
            <a:ext cx="361667" cy="356544"/>
          </a:xfrm>
          <a:prstGeom prst="rect">
            <a:avLst/>
          </a:prstGeom>
        </p:spPr>
      </p:pic>
      <p:sp>
        <p:nvSpPr>
          <p:cNvPr id="113" name="Rectangle: Rounded Corners 5">
            <a:extLst>
              <a:ext uri="{FF2B5EF4-FFF2-40B4-BE49-F238E27FC236}">
                <a16:creationId xmlns:a16="http://schemas.microsoft.com/office/drawing/2014/main" id="{70E0E97A-1D49-83A5-D405-8D61BD141174}"/>
              </a:ext>
            </a:extLst>
          </p:cNvPr>
          <p:cNvSpPr/>
          <p:nvPr/>
        </p:nvSpPr>
        <p:spPr>
          <a:xfrm>
            <a:off x="572565" y="4733149"/>
            <a:ext cx="1153761" cy="228600"/>
          </a:xfrm>
          <a:prstGeom prst="round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IN" b="1" dirty="0"/>
              <a:t>By Rit</a:t>
            </a:r>
            <a:r>
              <a:rPr lang="en-IN" b="1" dirty="0">
                <a:solidFill>
                  <a:srgbClr val="92D050"/>
                </a:solidFill>
              </a:rPr>
              <a:t>vich</a:t>
            </a:r>
          </a:p>
        </p:txBody>
      </p:sp>
    </p:spTree>
    <p:extLst>
      <p:ext uri="{BB962C8B-B14F-4D97-AF65-F5344CB8AC3E}">
        <p14:creationId xmlns:p14="http://schemas.microsoft.com/office/powerpoint/2010/main" val="353550264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1296</TotalTime>
  <Words>2606</Words>
  <Application>Microsoft Office PowerPoint</Application>
  <PresentationFormat>On-screen Show (16:9)</PresentationFormat>
  <Paragraphs>396</Paragraphs>
  <Slides>23</Slides>
  <Notes>22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30" baseType="lpstr">
      <vt:lpstr>Arial</vt:lpstr>
      <vt:lpstr>Calibri</vt:lpstr>
      <vt:lpstr>Cambria</vt:lpstr>
      <vt:lpstr>Courier New</vt:lpstr>
      <vt:lpstr>Inter</vt:lpstr>
      <vt:lpstr>Inter Bold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 BI Basics for Chartered Accountants</dc:title>
  <dc:subject>PptxGenJS Presentation</dc:subject>
  <dc:creator>Ritvich Consulting LLP</dc:creator>
  <cp:lastModifiedBy>Ritvich Consulting</cp:lastModifiedBy>
  <cp:revision>69</cp:revision>
  <dcterms:created xsi:type="dcterms:W3CDTF">2026-07-06T15:14:19Z</dcterms:created>
  <dcterms:modified xsi:type="dcterms:W3CDTF">2026-07-10T09:57:32Z</dcterms:modified>
</cp:coreProperties>
</file>